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7" r:id="rId5"/>
    <p:sldId id="268" r:id="rId6"/>
    <p:sldId id="269" r:id="rId7"/>
    <p:sldId id="272" r:id="rId8"/>
    <p:sldId id="270" r:id="rId9"/>
    <p:sldId id="274" r:id="rId10"/>
    <p:sldId id="288" r:id="rId11"/>
    <p:sldId id="276" r:id="rId12"/>
    <p:sldId id="271" r:id="rId13"/>
    <p:sldId id="283" r:id="rId14"/>
    <p:sldId id="289" r:id="rId15"/>
    <p:sldId id="278" r:id="rId16"/>
    <p:sldId id="281" r:id="rId17"/>
    <p:sldId id="279" r:id="rId18"/>
    <p:sldId id="282" r:id="rId19"/>
    <p:sldId id="273" r:id="rId20"/>
    <p:sldId id="284" r:id="rId21"/>
    <p:sldId id="275" r:id="rId22"/>
    <p:sldId id="285" r:id="rId23"/>
    <p:sldId id="280" r:id="rId24"/>
    <p:sldId id="287" r:id="rId25"/>
    <p:sldId id="290" r:id="rId26"/>
    <p:sldId id="291" r:id="rId27"/>
    <p:sldId id="286" r:id="rId28"/>
    <p:sldId id="292" r:id="rId29"/>
    <p:sldId id="265" r:id="rId30"/>
    <p:sldId id="294" r:id="rId31"/>
    <p:sldId id="295" r:id="rId32"/>
    <p:sldId id="293" r:id="rId33"/>
    <p:sldId id="266" r:id="rId34"/>
  </p:sldIdLst>
  <p:sldSz cx="18288000" cy="10287000"/>
  <p:notesSz cx="6858000" cy="9144000"/>
  <p:embeddedFontLst>
    <p:embeddedFont>
      <p:font typeface="각진펜" panose="020B0600000101010101" charset="-127"/>
      <p:regular r:id="rId36"/>
    </p:embeddedFont>
    <p:embeddedFont>
      <p:font typeface="각진펜 Bold" panose="020B0600000101010101" charset="-127"/>
      <p:regular r:id="rId37"/>
    </p:embeddedFont>
    <p:embeddedFont>
      <p:font typeface="윤고딕 Bold" panose="020B0600000101010101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0FF"/>
    <a:srgbClr val="5171FF"/>
    <a:srgbClr val="9FB1FF"/>
    <a:srgbClr val="C6CDE9"/>
    <a:srgbClr val="C9D3FF"/>
    <a:srgbClr val="EBCF03"/>
    <a:srgbClr val="CE7720"/>
    <a:srgbClr val="C63127"/>
    <a:srgbClr val="0E7177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758" autoAdjust="0"/>
  </p:normalViewPr>
  <p:slideViewPr>
    <p:cSldViewPr>
      <p:cViewPr>
        <p:scale>
          <a:sx n="66" d="100"/>
          <a:sy n="66" d="100"/>
        </p:scale>
        <p:origin x="29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5853-3E57-4C8E-AA1C-FEB976EFAEC3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E736-CE63-447D-AA0F-F2646C597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4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38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21F1-097E-C554-E405-09B8FEF5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0A35C-6CF5-C140-FDCE-F9F1844A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641B-6353-3E89-74F9-3A73F47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2D213-2AB2-2824-97D7-86BE71E5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9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3ED2-FB6E-260F-710F-5CAB88A5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187FB2-41FE-5D1D-E807-2739FBCD4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71EE7-2481-3B87-FD43-E17AC0DCC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AE8EA-0021-F8B7-E65B-D9307C854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4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CCF8-69A0-21CF-CE65-B7360575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10844-3EC8-B1DC-9829-A87A1733C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2B615-2CC6-33B0-5133-0FAA0855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FB676-B958-0760-6EDE-0AE2C413B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6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7649-4C78-9182-376F-BE4BEB37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2F89F-FB0C-1E29-A5E4-CFE41A3C0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8F922-FF8E-A7F4-6364-F33CA0283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E4183-FFC0-7871-8429-B4A442EE9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44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3FD7-2F74-19FC-4078-99343BB9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4FF24-6E95-1BD4-97A4-CBF337463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C59F4-A477-11A9-4AD0-19B1331BB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911E97-1CDD-5CAE-510A-6EC148D60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9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84D7-C588-10C8-36CA-367216AB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6406D-973C-91C8-3153-93EA96A7C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27F2C-6747-44B7-31E0-B91DBB4AA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96E53C-8FC2-25DF-7072-83E67C1E3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69E8-AE45-D14B-3BB1-0CDDE21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A2CF67-D2B3-7D0E-0D2A-81B91EA06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3C6F01-365D-C582-F208-46D425502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86361-7948-ECC0-664C-3C9D4A75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0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96DB-90F6-39E2-DDD3-E57B79A2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9B1139-A033-0116-0DAB-DC69098AC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36BE4-FAA5-E940-C0D5-7664EC8D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01ED0-483F-DACA-776D-177F3D3C5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9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EF7-F947-82C1-4E01-9D626178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E0DAA-4C73-C217-3BBD-10DE06D6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72D94-A636-1C91-4177-9415399BC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A5F24-DC10-D71C-0B9F-8E67B2AAB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80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5FBB-1964-6280-4938-B493F8C3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EDE63-0914-5FCD-15A1-083A67B0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BBEB5-C81B-30FF-EC69-13E823CB4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2C3C8-CD6E-9044-E51F-8F63FB60F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2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해당 프로젝트는 선행적으로 공유차량 사업을 진행했던 화성시의 데이터를 토대로</a:t>
            </a:r>
            <a:r>
              <a:rPr lang="en-US" altLang="ko-KR" dirty="0"/>
              <a:t>, </a:t>
            </a:r>
            <a:r>
              <a:rPr lang="ko-KR" altLang="en-US" dirty="0"/>
              <a:t>새롭게 착수될 </a:t>
            </a:r>
            <a:r>
              <a:rPr lang="en-US" altLang="ko-KR" dirty="0"/>
              <a:t>3</a:t>
            </a:r>
            <a:r>
              <a:rPr lang="ko-KR" altLang="en-US" dirty="0"/>
              <a:t>기 신도시인 교산지구의 공유차량 적정규모를 산정하여 차량공유 서비스를 진행하고자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3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C340F-CA84-65CC-63DF-631FC27C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36D8F2-F59B-E801-9108-10018181C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547-3C0F-8694-655B-2DB8551C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0D885-AED2-F2D1-BD6F-959D167D4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8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776C-B081-0794-A6C3-17234CF2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B82C18-9832-1307-F099-D9AFB0760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63A6F-1CC5-59E8-52E0-B94A1E8D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64A5D-3FD9-F956-C765-0590A264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7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50FC-20B8-1056-BDB8-635C43B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3AC19-A04E-52E0-248A-99205D7E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E34FD-E238-4986-1725-DB8270FA6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905E8-9C85-A2E2-045E-C930B0D87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4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44DE-98AE-C0A3-CD07-C0FE63B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115C8B-E5A9-2D66-7FA5-2A1DA83D5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C267C-427C-9100-CDF2-EDCB13057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A04C-8E00-02A7-7C44-19A4CCC9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4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A2F8-1A21-7D42-FEE9-A805FEA6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E14BD2-4858-FB39-789C-189BB3D8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96E0AA-422A-9103-44E5-33D53D19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 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Squared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오차를 제곱한 평균입니다.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작을수록 모델의 예측이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가까움을 의미합니다.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Absolute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절대 오차의 평균입니다.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직관적으로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예측값이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얼마나 차이가 나는지 보여줍니다.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R-squared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변동성을 얼마나 설명하는지 나타내는 지표입니다.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1에 가까울수록 모델이 데이터를 잘 설명함을 의미합니다.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박스 외부의 동그란 점은 이상치를 뜻함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(</a:t>
            </a:r>
            <a:r>
              <a:rPr lang="en-US" altLang="ko-KR" dirty="0"/>
              <a:t>IQR </a:t>
            </a:r>
            <a:r>
              <a:rPr lang="ko-KR" altLang="en-US" dirty="0"/>
              <a:t>기준을 벗어난 범위</a:t>
            </a:r>
            <a:r>
              <a:rPr lang="en-US" altLang="ko-KR" dirty="0"/>
              <a:t>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9D1A94-ADFF-F856-CEC5-3C5C687CC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54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8434-B9E5-EDEB-5A00-17FB3519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D0412-ECD0-11A1-D761-0F4AEFDC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163FA-C14E-74D4-802D-DDE66697F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43AA3-1B43-C157-6BB3-0B8F5F337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8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3F6C-5603-B0E7-2405-498149C1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F0832-33EA-AC27-A480-9A87ECA29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BE863-2247-1857-08BC-BA83B3F22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29B42-2800-81FB-5DE3-35D1ED393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40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9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666C-5CE9-A6AE-FCBC-73E488F6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B8BA9-22DE-B099-126B-0D2E78C13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361CE7-3568-1318-E255-F9FAD963A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8B605-555D-553D-7B4E-C8C07235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3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6942-ED9C-8C4F-DFFC-14B2DCBE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4FF7E-B91A-B4D8-A6D3-021C1E477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8710F3-EB30-B75A-1A51-CE5C36199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FFA26-3B93-B7E3-5AE8-74B22C99B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30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AA23-3CDA-80B6-A3FE-E493B3DD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E70962-A3AD-A3E2-B1CD-5CB0A4D60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C658-AB99-2ED4-464A-8C706DE0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637C3-83C5-1F51-E3AB-C887D473B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7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5774-E327-D08A-6F53-76EBF9CF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807A42-F2E9-1CD3-92A9-2F5E3312F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B0083-4E66-E93A-006D-21DC0B8C9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A353F-84B3-F170-BA67-E5A9D9E1A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9A841-B27A-5FD2-90E6-83ED16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60114-F4DE-0013-D086-80C1DB97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007B8-112F-3463-A6A3-F48D64A2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B3881-4310-AB0E-1557-192B51C8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BB86-016D-CE6B-8257-848AB1FA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DA575-C988-E999-F921-A1601EB0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9D6A8-A787-4754-B72B-EB5EE76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0CCD7-78BD-0052-8DCA-3A4573AC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7DB4D-9538-9FB6-4D1E-EE21433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7E664-6036-5DF9-A579-BCDBFC973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79914-A395-1066-749D-956C94A4D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F93C7-7F97-E9FC-B018-D1478ED3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4599-7BEC-2F99-ADB9-8881B0BD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8E3A1-5CB5-8693-9F00-3B8A5A6C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46811-1BB3-BE47-6AD4-DDB66B38B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5AC35-9620-6145-6ECF-22756EB55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0386A-53D4-5708-9CB6-9F32BE57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8FA2C0-3EE7-AAC1-03E8-647A543B9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0B403B-A285-619C-E6F5-8B8220FD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5B349-0A9B-32FE-DA62-D8BAA073D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3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3931-1A33-31F3-4FE8-64218633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83E1A-AAC1-1540-736A-E60DE663D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A5044-12C8-5C25-AABB-84D4B0D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해당 지표를 통해 단순히 차량 수나 이용 건수만으로는 평가할 수 없는 효율성을 측정할 수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F4AD7-6948-A223-A0E0-37010BA3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6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2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0498" y="3162300"/>
            <a:ext cx="7727004" cy="261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ko-KR" altLang="en-US" sz="7399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공유차량 </a:t>
            </a:r>
            <a:r>
              <a:rPr lang="ko-KR" altLang="en-US" sz="7399" b="1" dirty="0">
                <a:latin typeface="각진펜 Bold"/>
                <a:ea typeface="각진펜 Bold"/>
                <a:cs typeface="각진펜 Bold"/>
                <a:sym typeface="각진펜 Bold"/>
              </a:rPr>
              <a:t>적정 규모 산정</a:t>
            </a:r>
            <a:endParaRPr lang="en-US" sz="7399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24426" y="9258300"/>
            <a:ext cx="33587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ko-KR" altLang="en-US" sz="28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동탄소년단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8367" y="2781300"/>
            <a:ext cx="5591266" cy="54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905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CI소개 | CI/브랜드 소개 | LH개요 | 공사소개 : 한국토지주택공사">
            <a:extLst>
              <a:ext uri="{FF2B5EF4-FFF2-40B4-BE49-F238E27FC236}">
                <a16:creationId xmlns:a16="http://schemas.microsoft.com/office/drawing/2014/main" id="{63AF0170-F2D6-F73C-95C4-F335FD83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0" y="62865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CE16E3-70C2-4C84-B594-517E8DBD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51" y="7573477"/>
            <a:ext cx="1908753" cy="19087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626DB3-5DBA-44F6-B558-B9A0768F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705" y="6181168"/>
            <a:ext cx="2278496" cy="2405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7698C-668E-4802-9027-D6A89256F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37" y="6515100"/>
            <a:ext cx="1300263" cy="1142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BC74E-EAB5-D7C0-9693-ED38E797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692EEB77-430C-2657-8F6B-072D4927755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B42C6E92-031E-FE02-2B2B-B2F5B8C2962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2EC0CD3D-8B12-8AF2-F94F-4E1DF8E6640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8B445E96-F156-2E97-1552-3BDE2B4AF46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46DEB0E-43D1-C3CE-77E8-7A101874D77B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6C7F048-9330-1B34-B5EF-565C14B036BF}"/>
              </a:ext>
            </a:extLst>
          </p:cNvPr>
          <p:cNvSpPr/>
          <p:nvPr/>
        </p:nvSpPr>
        <p:spPr>
          <a:xfrm>
            <a:off x="1143000" y="2197089"/>
            <a:ext cx="7772400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26">
            <a:extLst>
              <a:ext uri="{FF2B5EF4-FFF2-40B4-BE49-F238E27FC236}">
                <a16:creationId xmlns:a16="http://schemas.microsoft.com/office/drawing/2014/main" id="{2DFCF895-D33B-7D96-9B24-1F9DE15E4479}"/>
              </a:ext>
            </a:extLst>
          </p:cNvPr>
          <p:cNvSpPr txBox="1"/>
          <p:nvPr/>
        </p:nvSpPr>
        <p:spPr>
          <a:xfrm>
            <a:off x="1601724" y="8671526"/>
            <a:ext cx="6780277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행복주택 </a:t>
            </a:r>
            <a:r>
              <a:rPr lang="en-US" altLang="ko-KR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국민임대 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</a:rPr>
              <a:t>유형은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높은 평균 이용 건수 </a:t>
            </a:r>
            <a:r>
              <a:rPr lang="en-US" altLang="ko-KR" sz="2400" dirty="0"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시간을 나타내며</a:t>
            </a:r>
            <a:r>
              <a:rPr lang="en-US" altLang="ko-KR" sz="2400" dirty="0"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공유차량 이용이 활발</a:t>
            </a:r>
            <a:endParaRPr lang="en-US" altLang="ko-KR" sz="24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E014A63-F9E4-274B-D59E-B640FE51FB09}"/>
              </a:ext>
            </a:extLst>
          </p:cNvPr>
          <p:cNvSpPr txBox="1"/>
          <p:nvPr/>
        </p:nvSpPr>
        <p:spPr>
          <a:xfrm>
            <a:off x="2224187" y="2411972"/>
            <a:ext cx="569571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 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80AC5-FD7A-1EB5-F1FA-3C03C1C28694}"/>
              </a:ext>
            </a:extLst>
          </p:cNvPr>
          <p:cNvSpPr txBox="1"/>
          <p:nvPr/>
        </p:nvSpPr>
        <p:spPr>
          <a:xfrm>
            <a:off x="706582" y="6968843"/>
            <a:ext cx="87630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4,351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17,184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3,091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9,719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영구임대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1,352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5,080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1,106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3,192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F1680-050F-8D33-5B8C-5045913667C6}"/>
              </a:ext>
            </a:extLst>
          </p:cNvPr>
          <p:cNvSpPr txBox="1"/>
          <p:nvPr/>
        </p:nvSpPr>
        <p:spPr>
          <a:xfrm>
            <a:off x="9327574" y="6960061"/>
            <a:ext cx="915785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4.02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1,243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2.08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1,159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영구임대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0.70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676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: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1.52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885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CBD0B6F-B2BA-1A44-AC8C-BBA60E02B494}"/>
              </a:ext>
            </a:extLst>
          </p:cNvPr>
          <p:cNvSpPr/>
          <p:nvPr/>
        </p:nvSpPr>
        <p:spPr>
          <a:xfrm>
            <a:off x="9448800" y="2214108"/>
            <a:ext cx="7772400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D99D4-EDA1-3653-AFBF-8DF8CC708CCF}"/>
              </a:ext>
            </a:extLst>
          </p:cNvPr>
          <p:cNvSpPr txBox="1"/>
          <p:nvPr/>
        </p:nvSpPr>
        <p:spPr>
          <a:xfrm>
            <a:off x="10318439" y="2411971"/>
            <a:ext cx="600541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 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8B17DC38-3B1B-B1C3-2A89-306731983D06}"/>
              </a:ext>
            </a:extLst>
          </p:cNvPr>
          <p:cNvSpPr txBox="1"/>
          <p:nvPr/>
        </p:nvSpPr>
        <p:spPr>
          <a:xfrm>
            <a:off x="9561160" y="8685081"/>
            <a:ext cx="7238238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행복주택 </a:t>
            </a:r>
            <a:r>
              <a:rPr lang="en-US" altLang="ko-KR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국민임대 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</a:rPr>
              <a:t>유형은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세대당 및 차량당 이용률이 모두 높아 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공유차량의 이용 효율성이 높음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A6F1B-E602-A71E-106F-EA9BC631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6" y="2769897"/>
            <a:ext cx="7467601" cy="4065979"/>
          </a:xfrm>
          <a:prstGeom prst="round2SameRect">
            <a:avLst>
              <a:gd name="adj1" fmla="val 0"/>
              <a:gd name="adj2" fmla="val 28867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8D69BE-5029-D5F2-BC71-EA574DA9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160" y="2769898"/>
            <a:ext cx="7583840" cy="4065978"/>
          </a:xfrm>
          <a:prstGeom prst="round2SameRect">
            <a:avLst>
              <a:gd name="adj1" fmla="val 0"/>
              <a:gd name="adj2" fmla="val 25510"/>
            </a:avLst>
          </a:prstGeom>
        </p:spPr>
      </p:pic>
    </p:spTree>
    <p:extLst>
      <p:ext uri="{BB962C8B-B14F-4D97-AF65-F5344CB8AC3E}">
        <p14:creationId xmlns:p14="http://schemas.microsoft.com/office/powerpoint/2010/main" val="191944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98AEE-1DF8-4906-5698-63495078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96FB288D-4CEA-46CF-0812-FE152C44E8B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69B9A064-CB3F-7DF8-57A4-DF5677F46B4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B6DF2B0-795A-9570-E010-971B4816527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52478E86-3F42-2BC1-7996-940C26AEFA5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1F9FE0-C803-B3F7-EDFE-8D36A3FBD07B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1F9336-9B2A-CB03-B7D4-F3F7C825B342}"/>
              </a:ext>
            </a:extLst>
          </p:cNvPr>
          <p:cNvSpPr/>
          <p:nvPr/>
        </p:nvSpPr>
        <p:spPr>
          <a:xfrm>
            <a:off x="9277143" y="6133202"/>
            <a:ext cx="8021781" cy="266789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55FE629B-74C9-555C-7C39-8FD13F9B6CD9}"/>
              </a:ext>
            </a:extLst>
          </p:cNvPr>
          <p:cNvSpPr txBox="1"/>
          <p:nvPr/>
        </p:nvSpPr>
        <p:spPr>
          <a:xfrm>
            <a:off x="10026132" y="6283523"/>
            <a:ext cx="652380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(Vehicle Utilization Score, VUS)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2E14-2A2A-715E-0E85-935564E403CE}"/>
              </a:ext>
            </a:extLst>
          </p:cNvPr>
          <p:cNvSpPr txBox="1"/>
          <p:nvPr/>
        </p:nvSpPr>
        <p:spPr>
          <a:xfrm>
            <a:off x="9144000" y="6591300"/>
            <a:ext cx="802178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차량의 이용 빈도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건수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와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통합하여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공유차량이 얼마나 효과적으로 사용되고 있는지를 평가하는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지표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/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평균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용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평균이용시간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den>
                      </m:f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sz="1600" b="0" i="1" dirty="0">
                    <a:latin typeface="Cambria Math" panose="02040503050406030204" pitchFamily="18" charset="0"/>
                  </a:rPr>
                </a:b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𝑉𝑈𝑆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평균이용건수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평균이용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i="1" dirty="0"/>
              </a:p>
              <a:p>
                <a:pPr algn="ctr"/>
                <a:r>
                  <a:rPr lang="en-US" altLang="ko-KR" sz="1600" i="1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i="1" dirty="0"/>
                  <a:t> </a:t>
                </a:r>
                <a:r>
                  <a:rPr lang="en-US" altLang="ko-KR" sz="1600" i="1" dirty="0"/>
                  <a:t>= 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ko-KR" altLang="en-US" sz="1600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blipFill>
                <a:blip r:embed="rId3"/>
                <a:stretch>
                  <a:fillRect b="-6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E371CEA9-D93C-0420-0186-3469035C4F20}"/>
              </a:ext>
            </a:extLst>
          </p:cNvPr>
          <p:cNvSpPr txBox="1"/>
          <p:nvPr/>
        </p:nvSpPr>
        <p:spPr>
          <a:xfrm>
            <a:off x="10551983" y="8738632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100m x 100m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격자에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Mapping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하여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공급 유형별 적정 공유차량 규모 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산정 준비</a:t>
            </a:r>
            <a:endParaRPr lang="en-US" altLang="ko-KR" sz="20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352CD4-44DF-4477-3CEC-7B4E241BE3A8}"/>
              </a:ext>
            </a:extLst>
          </p:cNvPr>
          <p:cNvSpPr/>
          <p:nvPr/>
        </p:nvSpPr>
        <p:spPr>
          <a:xfrm>
            <a:off x="990600" y="2171700"/>
            <a:ext cx="7772400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ACDEDD2-F5DD-51BE-BF6F-BF45C3E2A4C5}"/>
              </a:ext>
            </a:extLst>
          </p:cNvPr>
          <p:cNvSpPr txBox="1"/>
          <p:nvPr/>
        </p:nvSpPr>
        <p:spPr>
          <a:xfrm>
            <a:off x="1239184" y="2345030"/>
            <a:ext cx="743820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시계열 공유차량 이용률 추이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차량당 활용건수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CD891E-E71F-1730-9114-6C16613EB5FA}"/>
              </a:ext>
            </a:extLst>
          </p:cNvPr>
          <p:cNvSpPr txBox="1"/>
          <p:nvPr/>
        </p:nvSpPr>
        <p:spPr>
          <a:xfrm>
            <a:off x="356564" y="6984259"/>
            <a:ext cx="876992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2020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년 후반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~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2021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년 중반까지 공유차량 이용 건수가 급격히 증가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2023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년 하반기부터 이용 건수가 감소하는 추세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2023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년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월에 최저치 기록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2B3D376-7BA0-9B46-DDC7-A58B49135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78" y="2705100"/>
            <a:ext cx="7509422" cy="1948320"/>
          </a:xfrm>
          <a:prstGeom prst="round2SameRect">
            <a:avLst>
              <a:gd name="adj1" fmla="val 0"/>
              <a:gd name="adj2" fmla="val 17147"/>
            </a:avLst>
          </a:prstGeom>
        </p:spPr>
      </p:pic>
      <p:sp>
        <p:nvSpPr>
          <p:cNvPr id="38" name="TextBox 26">
            <a:extLst>
              <a:ext uri="{FF2B5EF4-FFF2-40B4-BE49-F238E27FC236}">
                <a16:creationId xmlns:a16="http://schemas.microsoft.com/office/drawing/2014/main" id="{C3D0EFCE-13C3-41D1-555E-0D23992FD34D}"/>
              </a:ext>
            </a:extLst>
          </p:cNvPr>
          <p:cNvSpPr txBox="1"/>
          <p:nvPr/>
        </p:nvSpPr>
        <p:spPr>
          <a:xfrm>
            <a:off x="644160" y="7826530"/>
            <a:ext cx="8198088" cy="1522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&amp;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하남시 공유차량 이용률은 최근 들어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점점 감소하는 추세를 보이며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 영향요인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기반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차량공유사업 활성화 방안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이 필요할 것으로 판단됨</a:t>
            </a:r>
            <a:endParaRPr lang="en-US" altLang="ko-KR" sz="20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78CC30-7E08-8160-55BF-C237DE9B3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79" y="4653420"/>
            <a:ext cx="7509422" cy="2090280"/>
          </a:xfrm>
          <a:prstGeom prst="round2SameRect">
            <a:avLst>
              <a:gd name="adj1" fmla="val 0"/>
              <a:gd name="adj2" fmla="val 25464"/>
            </a:avLst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A56860-836E-CE76-DA54-605171BD5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399" y="1868357"/>
            <a:ext cx="5620031" cy="3649831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9C9009-8372-FAAB-0E1A-97C6E3F37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0092" y="2319431"/>
            <a:ext cx="5620032" cy="36568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FF39-6F12-757F-1F1A-7201AFA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98F5743-A008-81BE-DF01-D592CEDCF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D6858DE-EB3B-5921-1653-4289111E0BF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2F8B9-D144-97F0-510D-76BE3DF3983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BB9C6AC-0B95-9CBA-677C-CD0E2C5E27A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E7E6CD-3752-93E0-B73E-81B13F46BEAC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9ACADCDB-E87C-E9EB-FF1E-E6FC7C613CE9}"/>
              </a:ext>
            </a:extLst>
          </p:cNvPr>
          <p:cNvSpPr txBox="1"/>
          <p:nvPr/>
        </p:nvSpPr>
        <p:spPr>
          <a:xfrm>
            <a:off x="260445" y="2891984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거주인구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719CC-2429-472E-BE8D-88BB02143610}"/>
              </a:ext>
            </a:extLst>
          </p:cNvPr>
          <p:cNvSpPr/>
          <p:nvPr/>
        </p:nvSpPr>
        <p:spPr>
          <a:xfrm>
            <a:off x="1416253" y="358076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621F4-F8F9-A659-E7EC-4375C889046D}"/>
              </a:ext>
            </a:extLst>
          </p:cNvPr>
          <p:cNvSpPr txBox="1"/>
          <p:nvPr/>
        </p:nvSpPr>
        <p:spPr>
          <a:xfrm>
            <a:off x="1563296" y="361109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격자 데이터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659D1F-D573-6E35-FAE6-B85AF38346D6}"/>
              </a:ext>
            </a:extLst>
          </p:cNvPr>
          <p:cNvSpPr/>
          <p:nvPr/>
        </p:nvSpPr>
        <p:spPr>
          <a:xfrm>
            <a:off x="1429148" y="482182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908CC-8B89-6D7B-888C-786948D69AFE}"/>
              </a:ext>
            </a:extLst>
          </p:cNvPr>
          <p:cNvSpPr txBox="1"/>
          <p:nvPr/>
        </p:nvSpPr>
        <p:spPr>
          <a:xfrm>
            <a:off x="1472224" y="4821821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sz="20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6D85EE2-DBEF-AD66-D948-912DF624AE38}"/>
              </a:ext>
            </a:extLst>
          </p:cNvPr>
          <p:cNvSpPr/>
          <p:nvPr/>
        </p:nvSpPr>
        <p:spPr>
          <a:xfrm>
            <a:off x="657175" y="2513962"/>
            <a:ext cx="7494015" cy="384873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7146E-B26D-6B59-27CB-241C06F4B5FF}"/>
              </a:ext>
            </a:extLst>
          </p:cNvPr>
          <p:cNvSpPr txBox="1"/>
          <p:nvPr/>
        </p:nvSpPr>
        <p:spPr>
          <a:xfrm>
            <a:off x="2880223" y="8572500"/>
            <a:ext cx="3251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Decision Tree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Regressor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를 활용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한 연도별 유동인구 데이터 보간 예시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(10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 여성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9BFE7437-7E7A-714A-8FA3-5D79139DE3F8}"/>
              </a:ext>
            </a:extLst>
          </p:cNvPr>
          <p:cNvSpPr txBox="1"/>
          <p:nvPr/>
        </p:nvSpPr>
        <p:spPr>
          <a:xfrm>
            <a:off x="10617660" y="8731563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100m x 100m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격자에 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Mapping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된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거주인구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유동인구 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624E76F-9ABC-E9D1-E625-94E94BB45733}"/>
              </a:ext>
            </a:extLst>
          </p:cNvPr>
          <p:cNvSpPr/>
          <p:nvPr/>
        </p:nvSpPr>
        <p:spPr>
          <a:xfrm>
            <a:off x="4608712" y="482182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EA628-87C9-7988-4277-E3A40EAAECE9}"/>
              </a:ext>
            </a:extLst>
          </p:cNvPr>
          <p:cNvSpPr txBox="1"/>
          <p:nvPr/>
        </p:nvSpPr>
        <p:spPr>
          <a:xfrm>
            <a:off x="4651788" y="4821821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sz="200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51CCDCF-27F7-94DF-DD7A-4EAA0DCFE5E0}"/>
              </a:ext>
            </a:extLst>
          </p:cNvPr>
          <p:cNvSpPr/>
          <p:nvPr/>
        </p:nvSpPr>
        <p:spPr>
          <a:xfrm rot="5400000">
            <a:off x="7414358" y="4000215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8408-3DDA-F612-FF1E-90C2B3E31A17}"/>
              </a:ext>
            </a:extLst>
          </p:cNvPr>
          <p:cNvSpPr/>
          <p:nvPr/>
        </p:nvSpPr>
        <p:spPr>
          <a:xfrm>
            <a:off x="4610410" y="358076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B5644-AFEB-0962-8400-A34C679B0231}"/>
              </a:ext>
            </a:extLst>
          </p:cNvPr>
          <p:cNvSpPr txBox="1"/>
          <p:nvPr/>
        </p:nvSpPr>
        <p:spPr>
          <a:xfrm>
            <a:off x="4757453" y="361109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18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18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</a:t>
            </a:r>
            <a:endParaRPr lang="en-US" altLang="ko-KR" sz="18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인구수 구분</a:t>
            </a:r>
            <a:endParaRPr lang="ko-KR" altLang="en-US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AE23300C-0612-C577-E55F-917C19D477DB}"/>
              </a:ext>
            </a:extLst>
          </p:cNvPr>
          <p:cNvSpPr txBox="1"/>
          <p:nvPr/>
        </p:nvSpPr>
        <p:spPr>
          <a:xfrm>
            <a:off x="4241180" y="2872304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성연령별 유동인구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CC208-BCBD-FE73-E581-752940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452" y="1907208"/>
            <a:ext cx="5680123" cy="3963227"/>
          </a:xfrm>
          <a:prstGeom prst="round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C2C358-B968-BE5B-6A2E-5E0BD3D9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579" y="2869894"/>
            <a:ext cx="5703278" cy="3770752"/>
          </a:xfrm>
          <a:prstGeom prst="roundRect">
            <a:avLst>
              <a:gd name="adj" fmla="val 13997"/>
            </a:avLst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082A5C-D5DE-A62C-DA3A-8E045D01DD38}"/>
              </a:ext>
            </a:extLst>
          </p:cNvPr>
          <p:cNvCxnSpPr>
            <a:cxnSpLocks/>
          </p:cNvCxnSpPr>
          <p:nvPr/>
        </p:nvCxnSpPr>
        <p:spPr>
          <a:xfrm flipH="1">
            <a:off x="9802452" y="3311033"/>
            <a:ext cx="3870246" cy="257528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081A7B-3D12-F372-4CF2-D92DAD821ABA}"/>
              </a:ext>
            </a:extLst>
          </p:cNvPr>
          <p:cNvCxnSpPr>
            <a:cxnSpLocks/>
          </p:cNvCxnSpPr>
          <p:nvPr/>
        </p:nvCxnSpPr>
        <p:spPr>
          <a:xfrm flipH="1">
            <a:off x="12648226" y="4229100"/>
            <a:ext cx="1991056" cy="43434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087731B-06F3-F684-E6AF-D5D5C98ACA04}"/>
              </a:ext>
            </a:extLst>
          </p:cNvPr>
          <p:cNvSpPr/>
          <p:nvPr/>
        </p:nvSpPr>
        <p:spPr>
          <a:xfrm>
            <a:off x="13568498" y="33039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D5C12E8-CDF4-2FBB-AE6D-8367938DB163}"/>
              </a:ext>
            </a:extLst>
          </p:cNvPr>
          <p:cNvSpPr/>
          <p:nvPr/>
        </p:nvSpPr>
        <p:spPr>
          <a:xfrm>
            <a:off x="9548574" y="58284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865A972-7454-0C30-8F44-9940F297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52" y="5981701"/>
            <a:ext cx="2666999" cy="266699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7E67C2-EAE5-E29D-F052-0B33768AA291}"/>
              </a:ext>
            </a:extLst>
          </p:cNvPr>
          <p:cNvSpPr/>
          <p:nvPr/>
        </p:nvSpPr>
        <p:spPr>
          <a:xfrm>
            <a:off x="10831151" y="7009951"/>
            <a:ext cx="609600" cy="609600"/>
          </a:xfrm>
          <a:prstGeom prst="rect">
            <a:avLst/>
          </a:prstGeom>
          <a:solidFill>
            <a:srgbClr val="C6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17EC55-4BFE-3D55-8BCE-53B50E17C328}"/>
              </a:ext>
            </a:extLst>
          </p:cNvPr>
          <p:cNvSpPr/>
          <p:nvPr/>
        </p:nvSpPr>
        <p:spPr>
          <a:xfrm>
            <a:off x="11541500" y="7009951"/>
            <a:ext cx="609600" cy="609600"/>
          </a:xfrm>
          <a:prstGeom prst="rect">
            <a:avLst/>
          </a:prstGeom>
          <a:solidFill>
            <a:srgbClr val="EBCF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247C05-7CAA-2BA9-4687-90384D914808}"/>
              </a:ext>
            </a:extLst>
          </p:cNvPr>
          <p:cNvSpPr/>
          <p:nvPr/>
        </p:nvSpPr>
        <p:spPr>
          <a:xfrm>
            <a:off x="10132164" y="7015269"/>
            <a:ext cx="609600" cy="609600"/>
          </a:xfrm>
          <a:prstGeom prst="rect">
            <a:avLst/>
          </a:prstGeom>
          <a:solidFill>
            <a:srgbClr val="CE77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2F6AB2-8DAC-DA53-950C-46B552EA2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356" y="6588044"/>
            <a:ext cx="3075102" cy="19380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A41D2B-DC36-E504-D51D-04BF35140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6653180"/>
            <a:ext cx="2570647" cy="18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F388-4533-8195-08CF-688B85BE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089D124-C529-F730-E949-3CEDBB075E8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E02A3C3-3DA9-2DE2-07D2-C7F0E249511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EFBC756-63E0-A9AE-304D-2EE6F8D8A8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4952FE32-3F48-FF86-9026-0BC719AF1EAB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C0804B8-D67E-BE20-89FB-9401FEA6FAB4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C4C4735-F16E-E75E-457D-109DAD825DDA}"/>
              </a:ext>
            </a:extLst>
          </p:cNvPr>
          <p:cNvSpPr/>
          <p:nvPr/>
        </p:nvSpPr>
        <p:spPr>
          <a:xfrm>
            <a:off x="1102272" y="2729164"/>
            <a:ext cx="7494015" cy="4126685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F5EE2B7-9889-97E9-199A-C5C4A415E0DB}"/>
              </a:ext>
            </a:extLst>
          </p:cNvPr>
          <p:cNvSpPr txBox="1"/>
          <p:nvPr/>
        </p:nvSpPr>
        <p:spPr>
          <a:xfrm>
            <a:off x="1600200" y="2862284"/>
            <a:ext cx="662018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거주인구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F27BB-3224-C2DE-4B3A-C8631849FE7A}"/>
              </a:ext>
            </a:extLst>
          </p:cNvPr>
          <p:cNvSpPr txBox="1"/>
          <p:nvPr/>
        </p:nvSpPr>
        <p:spPr>
          <a:xfrm>
            <a:off x="1567976" y="6963497"/>
            <a:ext cx="7174641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70대 여성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0.23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20대 남성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0.16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으로 약한 상관관계를 가짐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30대 여성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0.31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30대 남성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0.30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으로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30대 인구가 차량 이용률에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중요한 영향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을 미친다는 것을 확인할 수 있음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7CFAB6F-CDB0-15D8-8065-8580C4F0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97" y="3242063"/>
            <a:ext cx="4632275" cy="346558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76C6817-0295-1706-E43C-19054A6BA218}"/>
              </a:ext>
            </a:extLst>
          </p:cNvPr>
          <p:cNvSpPr/>
          <p:nvPr/>
        </p:nvSpPr>
        <p:spPr>
          <a:xfrm>
            <a:off x="9650985" y="2729164"/>
            <a:ext cx="7494015" cy="4126685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83A0647-D90C-17AE-C79A-C1BF04D11393}"/>
              </a:ext>
            </a:extLst>
          </p:cNvPr>
          <p:cNvSpPr txBox="1"/>
          <p:nvPr/>
        </p:nvSpPr>
        <p:spPr>
          <a:xfrm>
            <a:off x="10134600" y="2862284"/>
            <a:ext cx="662018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유동인구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E7EB7D-F89E-D109-E912-912E701DA790}"/>
              </a:ext>
            </a:extLst>
          </p:cNvPr>
          <p:cNvSpPr txBox="1"/>
          <p:nvPr/>
        </p:nvSpPr>
        <p:spPr>
          <a:xfrm>
            <a:off x="9933256" y="7095991"/>
            <a:ext cx="717464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0대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남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16,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6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0대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여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성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0.1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4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로 약한 상관관계를 가짐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차량 활용 점수는 유동인구에 크게 영향을 받지 않는 것으로 보임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B2EF147-1F09-B1FE-13DE-7A50FEAF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253501"/>
            <a:ext cx="4746805" cy="34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4CB44-54B5-B0FC-5644-FD93F502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A0F8A6D-93E4-DA3B-D57B-F43D453B8F3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E2448B6-F8EB-588A-FC6A-DC36A27DD93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C69B10C-D929-2F2E-AA29-A34DF50DFFA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9102A19-F0CC-FF0E-7A36-33909555121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D008BBC-DEBD-F031-5DF8-2D6B8EED51AA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28D41DE-490B-6368-FB21-344C5B278FEB}"/>
              </a:ext>
            </a:extLst>
          </p:cNvPr>
          <p:cNvSpPr/>
          <p:nvPr/>
        </p:nvSpPr>
        <p:spPr>
          <a:xfrm>
            <a:off x="1102272" y="2729164"/>
            <a:ext cx="7494015" cy="4126685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418C7D12-1E14-B434-EB5B-DF66AE20F349}"/>
              </a:ext>
            </a:extLst>
          </p:cNvPr>
          <p:cNvSpPr txBox="1"/>
          <p:nvPr/>
        </p:nvSpPr>
        <p:spPr>
          <a:xfrm>
            <a:off x="1600200" y="2862284"/>
            <a:ext cx="662018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거주인구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4C85-C8B9-71A4-0F8C-BAAABB0D786C}"/>
              </a:ext>
            </a:extLst>
          </p:cNvPr>
          <p:cNvSpPr txBox="1"/>
          <p:nvPr/>
        </p:nvSpPr>
        <p:spPr>
          <a:xfrm>
            <a:off x="1567976" y="6963497"/>
            <a:ext cx="7174641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청년층과 중년층은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VUS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와 음의 상관관계를 보이며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차량보다 대중교통이나 다른 이동 수단을 더 선호할 가능성이 있음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고령층은 차량 의존도가 상대적으로 더 높을 수 있음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E7B7FB-EFE5-9700-0A8C-9E4B542AF18A}"/>
              </a:ext>
            </a:extLst>
          </p:cNvPr>
          <p:cNvSpPr/>
          <p:nvPr/>
        </p:nvSpPr>
        <p:spPr>
          <a:xfrm>
            <a:off x="9650985" y="2729164"/>
            <a:ext cx="7494015" cy="4126685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5E7D0CD9-D0AE-E6FB-7EDF-BA580A3CADEE}"/>
              </a:ext>
            </a:extLst>
          </p:cNvPr>
          <p:cNvSpPr txBox="1"/>
          <p:nvPr/>
        </p:nvSpPr>
        <p:spPr>
          <a:xfrm>
            <a:off x="10134600" y="2862284"/>
            <a:ext cx="662018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유동인구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469C6-F9B1-BAA7-1963-4ABF4BB8E963}"/>
              </a:ext>
            </a:extLst>
          </p:cNvPr>
          <p:cNvSpPr txBox="1"/>
          <p:nvPr/>
        </p:nvSpPr>
        <p:spPr>
          <a:xfrm>
            <a:off x="9933256" y="7095991"/>
            <a:ext cx="717464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대부터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60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대 인구 모두에서 음의 상관관계를 보임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차량 활용 점수는 유동인구에 크게 영향을 받지 않는 것으로 보임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B635C-C4F2-6407-FCE8-B9118C77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98" t="4840" r="998" b="-1875"/>
          <a:stretch/>
        </p:blipFill>
        <p:spPr>
          <a:xfrm>
            <a:off x="2209800" y="3246931"/>
            <a:ext cx="4876800" cy="3523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16A227-B70A-16C6-35D1-C99F86BE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358" y="3237063"/>
            <a:ext cx="4822696" cy="34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6FE3-C1E5-D93A-FED6-FF9660DF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BBA3242D-44BD-C772-2668-B874714A769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F65A5487-1E99-0518-B2D6-D62FF9DDB0B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FECE706-12B6-08B3-2E37-3A0A919B850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E4D0875-5CAF-AC93-9918-5AEC123AD0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55A6233-FE92-0194-7983-8623BB7B775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52AA0C-D8AC-2B66-06AC-4C681323A199}"/>
              </a:ext>
            </a:extLst>
          </p:cNvPr>
          <p:cNvSpPr/>
          <p:nvPr/>
        </p:nvSpPr>
        <p:spPr>
          <a:xfrm>
            <a:off x="2706501" y="2841105"/>
            <a:ext cx="3602004" cy="4800599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54FD9D-CB9B-4EA9-FE46-AB1482DD3223}"/>
              </a:ext>
            </a:extLst>
          </p:cNvPr>
          <p:cNvSpPr/>
          <p:nvPr/>
        </p:nvSpPr>
        <p:spPr>
          <a:xfrm>
            <a:off x="3137008" y="374712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C5B79-CC07-AF91-4C1F-5992D0DE06FA}"/>
              </a:ext>
            </a:extLst>
          </p:cNvPr>
          <p:cNvSpPr txBox="1"/>
          <p:nvPr/>
        </p:nvSpPr>
        <p:spPr>
          <a:xfrm>
            <a:off x="3284051" y="378640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DE12EF-A006-EE2F-B542-93E24FD178E1}"/>
              </a:ext>
            </a:extLst>
          </p:cNvPr>
          <p:cNvSpPr/>
          <p:nvPr/>
        </p:nvSpPr>
        <p:spPr>
          <a:xfrm>
            <a:off x="3149903" y="498818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AE1CF-B3E1-254C-9F38-362A06E94C58}"/>
              </a:ext>
            </a:extLst>
          </p:cNvPr>
          <p:cNvSpPr txBox="1"/>
          <p:nvPr/>
        </p:nvSpPr>
        <p:spPr>
          <a:xfrm>
            <a:off x="3270214" y="5009675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데이터 필터링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8ECF3-2E91-2CC9-BFBA-CBBDD3F66803}"/>
              </a:ext>
            </a:extLst>
          </p:cNvPr>
          <p:cNvSpPr/>
          <p:nvPr/>
        </p:nvSpPr>
        <p:spPr>
          <a:xfrm>
            <a:off x="3149903" y="617959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AF093-CA75-5F86-DDDA-47094792DA24}"/>
              </a:ext>
            </a:extLst>
          </p:cNvPr>
          <p:cNvSpPr txBox="1"/>
          <p:nvPr/>
        </p:nvSpPr>
        <p:spPr>
          <a:xfrm>
            <a:off x="3284051" y="6157650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 거리 내</a:t>
            </a:r>
            <a:b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상권밀집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ko-KR" altLang="en-US" sz="2000" dirty="0"/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4A938DA-1FEC-6F5B-4C40-647CD7C74FC4}"/>
              </a:ext>
            </a:extLst>
          </p:cNvPr>
          <p:cNvSpPr txBox="1"/>
          <p:nvPr/>
        </p:nvSpPr>
        <p:spPr>
          <a:xfrm>
            <a:off x="7772617" y="7818908"/>
            <a:ext cx="7201318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8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8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 내 상권 밀집을 활용한</a:t>
            </a:r>
            <a:endParaRPr lang="en-US" altLang="ko-KR" sz="28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 계산</a:t>
            </a:r>
            <a:endParaRPr lang="en-US" altLang="ko-KR" sz="28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DE47038-01BC-2AD2-DA8D-6ACB42E73D9C}"/>
              </a:ext>
            </a:extLst>
          </p:cNvPr>
          <p:cNvSpPr/>
          <p:nvPr/>
        </p:nvSpPr>
        <p:spPr>
          <a:xfrm rot="5400000">
            <a:off x="5339486" y="4732357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F4B6D7-BF6E-26DF-E569-3E0DF3E53DAB}"/>
              </a:ext>
            </a:extLst>
          </p:cNvPr>
          <p:cNvSpPr/>
          <p:nvPr/>
        </p:nvSpPr>
        <p:spPr>
          <a:xfrm>
            <a:off x="9048746" y="2996481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그리드 패턴 PNG 이미지">
            <a:extLst>
              <a:ext uri="{FF2B5EF4-FFF2-40B4-BE49-F238E27FC236}">
                <a16:creationId xmlns:a16="http://schemas.microsoft.com/office/drawing/2014/main" id="{607F1B9F-0EBA-A8C5-A6F5-28B2B726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9048746" y="2996481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F94A2E6-6DBC-5BE3-2DFA-1411D170A9A4}"/>
              </a:ext>
            </a:extLst>
          </p:cNvPr>
          <p:cNvSpPr/>
          <p:nvPr/>
        </p:nvSpPr>
        <p:spPr>
          <a:xfrm>
            <a:off x="9849509" y="3861910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F90E6D4-7400-3939-A742-2A06A401DC77}"/>
              </a:ext>
            </a:extLst>
          </p:cNvPr>
          <p:cNvSpPr/>
          <p:nvPr/>
        </p:nvSpPr>
        <p:spPr>
          <a:xfrm>
            <a:off x="10637717" y="4581532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D7EDA6-7AE1-B112-119A-AB403B74CFFF}"/>
              </a:ext>
            </a:extLst>
          </p:cNvPr>
          <p:cNvCxnSpPr>
            <a:cxnSpLocks/>
          </p:cNvCxnSpPr>
          <p:nvPr/>
        </p:nvCxnSpPr>
        <p:spPr>
          <a:xfrm flipH="1">
            <a:off x="13626310" y="5143500"/>
            <a:ext cx="82860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1EA55-47DA-E939-90D8-FA2A56DA8033}"/>
              </a:ext>
            </a:extLst>
          </p:cNvPr>
          <p:cNvSpPr txBox="1"/>
          <p:nvPr/>
        </p:nvSpPr>
        <p:spPr>
          <a:xfrm>
            <a:off x="14201104" y="4905859"/>
            <a:ext cx="3195612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300m)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내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상권밀집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계산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D415FF0-97F9-4CB7-BC72-80D80F06D47B}"/>
              </a:ext>
            </a:extLst>
          </p:cNvPr>
          <p:cNvSpPr/>
          <p:nvPr/>
        </p:nvSpPr>
        <p:spPr>
          <a:xfrm>
            <a:off x="9067800" y="3073776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C2DA664-722C-403D-4D1C-5F25C93C4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20" y="4572667"/>
            <a:ext cx="1004592" cy="1004592"/>
          </a:xfrm>
          <a:prstGeom prst="rect">
            <a:avLst/>
          </a:prstGeom>
        </p:spPr>
      </p:pic>
      <p:sp>
        <p:nvSpPr>
          <p:cNvPr id="39" name="TextBox 26">
            <a:extLst>
              <a:ext uri="{FF2B5EF4-FFF2-40B4-BE49-F238E27FC236}">
                <a16:creationId xmlns:a16="http://schemas.microsoft.com/office/drawing/2014/main" id="{D2F3A571-56CA-1AC4-2277-9CE33E6E1FF1}"/>
              </a:ext>
            </a:extLst>
          </p:cNvPr>
          <p:cNvSpPr txBox="1"/>
          <p:nvPr/>
        </p:nvSpPr>
        <p:spPr>
          <a:xfrm>
            <a:off x="1981200" y="322210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6F03B0-41F7-729E-825D-0F936DEE7C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819" y="3742734"/>
            <a:ext cx="475085" cy="475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28C59C-BECE-83B6-EFB3-17A7D649CA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113" y="5361862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F0966-2626-AFAB-72A5-D69EB5C9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BC6AC705-8D95-04F4-BA7D-B7AC4047BCF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011421FE-5C29-9DE1-CE10-4629527CF7E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0317B7E-6B20-5F34-AD50-99DAFE4E6EA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BDF3045-BEC2-C480-B907-BFC177975C7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3E1B0DE-02C9-44CA-65FE-EDEEFAE66BE5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142098-8620-D7B9-F8E4-F4441ED1C892}"/>
              </a:ext>
            </a:extLst>
          </p:cNvPr>
          <p:cNvSpPr/>
          <p:nvPr/>
        </p:nvSpPr>
        <p:spPr>
          <a:xfrm>
            <a:off x="11029886" y="2784283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그리드 패턴 PNG 이미지">
            <a:extLst>
              <a:ext uri="{FF2B5EF4-FFF2-40B4-BE49-F238E27FC236}">
                <a16:creationId xmlns:a16="http://schemas.microsoft.com/office/drawing/2014/main" id="{496E9F7C-62F7-2B6C-1EC3-E42F0BAA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11029886" y="2784283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7E5C593-C848-2C19-A650-8865C76BDE19}"/>
              </a:ext>
            </a:extLst>
          </p:cNvPr>
          <p:cNvSpPr/>
          <p:nvPr/>
        </p:nvSpPr>
        <p:spPr>
          <a:xfrm>
            <a:off x="11830649" y="3649712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2DCA2F-6EAF-8865-274F-6CDF4AC30A8F}"/>
              </a:ext>
            </a:extLst>
          </p:cNvPr>
          <p:cNvSpPr/>
          <p:nvPr/>
        </p:nvSpPr>
        <p:spPr>
          <a:xfrm>
            <a:off x="12618857" y="4369334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F32A5-47F0-3B83-A2A3-6B2DFF1078FA}"/>
              </a:ext>
            </a:extLst>
          </p:cNvPr>
          <p:cNvSpPr/>
          <p:nvPr/>
        </p:nvSpPr>
        <p:spPr>
          <a:xfrm>
            <a:off x="11048940" y="2861578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31E583F-2DC4-CB08-F788-E4FA408EC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60" y="4360469"/>
            <a:ext cx="1004592" cy="100459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74629B-9134-C5AC-9A3B-E5A39739C9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959" y="3530536"/>
            <a:ext cx="475085" cy="475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968FCD5-C55C-EBA9-643F-2004BD4826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253" y="5149664"/>
            <a:ext cx="609604" cy="609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B0DE8D-40BA-0A78-9A6F-E2805CC2AA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71" t="5115" r="271" b="1594"/>
          <a:stretch/>
        </p:blipFill>
        <p:spPr>
          <a:xfrm>
            <a:off x="2142440" y="2499855"/>
            <a:ext cx="7034793" cy="2700239"/>
          </a:xfrm>
          <a:prstGeom prst="round2SameRect">
            <a:avLst>
              <a:gd name="adj1" fmla="val 0"/>
              <a:gd name="adj2" fmla="val 1013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BAF2D9-2911-B1E8-3F95-1AE27ECF36B7}"/>
              </a:ext>
            </a:extLst>
          </p:cNvPr>
          <p:cNvSpPr/>
          <p:nvPr/>
        </p:nvSpPr>
        <p:spPr>
          <a:xfrm>
            <a:off x="1809683" y="2018067"/>
            <a:ext cx="7772400" cy="6364054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4E5FDD8-6D48-B14F-E1B9-D477016F2F6B}"/>
              </a:ext>
            </a:extLst>
          </p:cNvPr>
          <p:cNvSpPr txBox="1"/>
          <p:nvPr/>
        </p:nvSpPr>
        <p:spPr>
          <a:xfrm>
            <a:off x="2558849" y="2167105"/>
            <a:ext cx="618230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상권 접근성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A727B-A16E-CEB3-08BF-C6BE01B8A8B2}"/>
              </a:ext>
            </a:extLst>
          </p:cNvPr>
          <p:cNvSpPr txBox="1"/>
          <p:nvPr/>
        </p:nvSpPr>
        <p:spPr>
          <a:xfrm>
            <a:off x="1493871" y="8382121"/>
            <a:ext cx="876992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데이터가 다소 분산되어 있으며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전반적으로 약한 양의 상관관계가 있음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300m 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내 상권의 수가 증가할수록 차량 활용 점수가 증가하는 경향이 있지만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데이터의 분포가 넓어 영향력이 크지 않음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71785988-59AB-84E2-70B7-655AF844292B}"/>
              </a:ext>
            </a:extLst>
          </p:cNvPr>
          <p:cNvSpPr/>
          <p:nvPr/>
        </p:nvSpPr>
        <p:spPr>
          <a:xfrm rot="16200000">
            <a:off x="8511335" y="4465161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353497F-9259-32B1-6479-BB943291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910"/>
          <a:stretch/>
        </p:blipFill>
        <p:spPr>
          <a:xfrm>
            <a:off x="2038286" y="5286623"/>
            <a:ext cx="7138947" cy="2868131"/>
          </a:xfrm>
          <a:prstGeom prst="round2SameRect">
            <a:avLst>
              <a:gd name="adj1" fmla="val 0"/>
              <a:gd name="adj2" fmla="val 15458"/>
            </a:avLst>
          </a:prstGeom>
        </p:spPr>
      </p:pic>
    </p:spTree>
    <p:extLst>
      <p:ext uri="{BB962C8B-B14F-4D97-AF65-F5344CB8AC3E}">
        <p14:creationId xmlns:p14="http://schemas.microsoft.com/office/powerpoint/2010/main" val="299735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3F72-498F-CC2F-228F-6CF8A7D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72657A-255F-376F-C602-23509C8BA7C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D0D826D-66AC-F5B9-866A-AA8FEE29A6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56373C5-BF6F-1F10-DCE5-4EF413F37F4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5EC4BFB-8D28-2F50-9DBF-0882D5167CC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0BDC5FA-E38C-3798-CE96-B2D6F1D19FCE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B9E15DBC-3B08-D181-4605-F126B228BB5B}"/>
              </a:ext>
            </a:extLst>
          </p:cNvPr>
          <p:cNvSpPr txBox="1"/>
          <p:nvPr/>
        </p:nvSpPr>
        <p:spPr>
          <a:xfrm>
            <a:off x="1143000" y="2281492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8A5087-78C8-34D2-C91C-CDFD15BD89E2}"/>
              </a:ext>
            </a:extLst>
          </p:cNvPr>
          <p:cNvSpPr/>
          <p:nvPr/>
        </p:nvSpPr>
        <p:spPr>
          <a:xfrm>
            <a:off x="1812983" y="2019301"/>
            <a:ext cx="7494015" cy="451764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43BA9A1B-5D1C-58FF-58B5-13A30FB1FB24}"/>
              </a:ext>
            </a:extLst>
          </p:cNvPr>
          <p:cNvSpPr txBox="1"/>
          <p:nvPr/>
        </p:nvSpPr>
        <p:spPr>
          <a:xfrm>
            <a:off x="5711638" y="2296739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임대료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A7846-94C3-EC00-D1DB-DA9FC5303464}"/>
              </a:ext>
            </a:extLst>
          </p:cNvPr>
          <p:cNvSpPr/>
          <p:nvPr/>
        </p:nvSpPr>
        <p:spPr>
          <a:xfrm>
            <a:off x="2298808" y="28065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10D50-9F4C-B3E0-B802-48F938218114}"/>
              </a:ext>
            </a:extLst>
          </p:cNvPr>
          <p:cNvSpPr txBox="1"/>
          <p:nvPr/>
        </p:nvSpPr>
        <p:spPr>
          <a:xfrm>
            <a:off x="2405761" y="286959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1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056E44-19E1-E31D-2732-2EE1BD5CC9AC}"/>
              </a:ext>
            </a:extLst>
          </p:cNvPr>
          <p:cNvSpPr/>
          <p:nvPr/>
        </p:nvSpPr>
        <p:spPr>
          <a:xfrm>
            <a:off x="2311703" y="40475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F94D-5563-6391-6C91-3CBE222BA66F}"/>
              </a:ext>
            </a:extLst>
          </p:cNvPr>
          <p:cNvSpPr txBox="1"/>
          <p:nvPr/>
        </p:nvSpPr>
        <p:spPr>
          <a:xfrm>
            <a:off x="2432014" y="4069062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FEDD47-B998-1D37-49C5-BA5C2E42FBD2}"/>
              </a:ext>
            </a:extLst>
          </p:cNvPr>
          <p:cNvSpPr/>
          <p:nvPr/>
        </p:nvSpPr>
        <p:spPr>
          <a:xfrm>
            <a:off x="2311703" y="52389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D0A52-8E84-769D-6704-A772D9155352}"/>
              </a:ext>
            </a:extLst>
          </p:cNvPr>
          <p:cNvSpPr txBox="1"/>
          <p:nvPr/>
        </p:nvSpPr>
        <p:spPr>
          <a:xfrm>
            <a:off x="2445851" y="5217037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B07EE-6876-AA85-6B1D-CC5C37952D1B}"/>
              </a:ext>
            </a:extLst>
          </p:cNvPr>
          <p:cNvSpPr/>
          <p:nvPr/>
        </p:nvSpPr>
        <p:spPr>
          <a:xfrm>
            <a:off x="6079170" y="279501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98D67-4C60-DBF9-4DDA-CF28E65EDB44}"/>
              </a:ext>
            </a:extLst>
          </p:cNvPr>
          <p:cNvSpPr txBox="1"/>
          <p:nvPr/>
        </p:nvSpPr>
        <p:spPr>
          <a:xfrm>
            <a:off x="6226213" y="2825352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F16E9-FB10-29FD-CCA8-EFC4A3712546}"/>
              </a:ext>
            </a:extLst>
          </p:cNvPr>
          <p:cNvSpPr/>
          <p:nvPr/>
        </p:nvSpPr>
        <p:spPr>
          <a:xfrm>
            <a:off x="6092065" y="40360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9A146-DE81-2178-4BF5-35302C502D25}"/>
              </a:ext>
            </a:extLst>
          </p:cNvPr>
          <p:cNvSpPr txBox="1"/>
          <p:nvPr/>
        </p:nvSpPr>
        <p:spPr>
          <a:xfrm>
            <a:off x="6226213" y="4028985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C3DB8F-3987-6279-5CAE-7F5E2EF81F7B}"/>
              </a:ext>
            </a:extLst>
          </p:cNvPr>
          <p:cNvSpPr/>
          <p:nvPr/>
        </p:nvSpPr>
        <p:spPr>
          <a:xfrm>
            <a:off x="6092065" y="522748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C3E6-2410-EB12-5BF6-BF4619B2BA54}"/>
              </a:ext>
            </a:extLst>
          </p:cNvPr>
          <p:cNvSpPr txBox="1"/>
          <p:nvPr/>
        </p:nvSpPr>
        <p:spPr>
          <a:xfrm>
            <a:off x="6226213" y="5205541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821BA-06B0-ABF8-AF4E-FE95C4780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45" y="4221028"/>
            <a:ext cx="677611" cy="677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AE458F-C227-4C7A-4A02-63DA52B97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91" y="6653531"/>
            <a:ext cx="4706961" cy="22237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BE93-D3B5-D7A9-9654-B290B9B6A273}"/>
              </a:ext>
            </a:extLst>
          </p:cNvPr>
          <p:cNvSpPr/>
          <p:nvPr/>
        </p:nvSpPr>
        <p:spPr>
          <a:xfrm>
            <a:off x="6324600" y="6621434"/>
            <a:ext cx="457200" cy="210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9981ABD-186D-AFF8-0347-7E53C029010D}"/>
              </a:ext>
            </a:extLst>
          </p:cNvPr>
          <p:cNvSpPr/>
          <p:nvPr/>
        </p:nvSpPr>
        <p:spPr>
          <a:xfrm rot="5400000">
            <a:off x="8292351" y="3845407"/>
            <a:ext cx="318401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8AFE7-1BB4-0D5C-AC25-D5EADAFA280D}"/>
              </a:ext>
            </a:extLst>
          </p:cNvPr>
          <p:cNvSpPr txBox="1"/>
          <p:nvPr/>
        </p:nvSpPr>
        <p:spPr>
          <a:xfrm>
            <a:off x="3909103" y="8933532"/>
            <a:ext cx="3251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pay_rent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column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을 활용하여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공공주택별 평균 임대료 계산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7569B-0379-5E0F-8D5E-6D4B49C8C7EF}"/>
              </a:ext>
            </a:extLst>
          </p:cNvPr>
          <p:cNvSpPr txBox="1"/>
          <p:nvPr/>
        </p:nvSpPr>
        <p:spPr>
          <a:xfrm>
            <a:off x="12362905" y="8799341"/>
            <a:ext cx="2877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공공주택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임대료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0C04FA0-65A0-FD86-63F5-1DC5B5DC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931" y="2530788"/>
            <a:ext cx="5620031" cy="3755712"/>
          </a:xfrm>
          <a:prstGeom prst="round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8FCE72-B035-2A11-2AF9-C8A683B6AC87}"/>
              </a:ext>
            </a:extLst>
          </p:cNvPr>
          <p:cNvCxnSpPr>
            <a:cxnSpLocks/>
          </p:cNvCxnSpPr>
          <p:nvPr/>
        </p:nvCxnSpPr>
        <p:spPr>
          <a:xfrm flipH="1">
            <a:off x="10798408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D18F57-CF75-FA9E-6FA9-92CAC90A3ABC}"/>
              </a:ext>
            </a:extLst>
          </p:cNvPr>
          <p:cNvCxnSpPr>
            <a:cxnSpLocks/>
          </p:cNvCxnSpPr>
          <p:nvPr/>
        </p:nvCxnSpPr>
        <p:spPr>
          <a:xfrm flipH="1">
            <a:off x="13572135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04C168-C9BE-E7C6-5CD9-04EB495CC0CB}"/>
              </a:ext>
            </a:extLst>
          </p:cNvPr>
          <p:cNvSpPr/>
          <p:nvPr/>
        </p:nvSpPr>
        <p:spPr>
          <a:xfrm>
            <a:off x="14706998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5348CF-5E13-13AF-174E-5AAB06F31515}"/>
              </a:ext>
            </a:extLst>
          </p:cNvPr>
          <p:cNvSpPr/>
          <p:nvPr/>
        </p:nvSpPr>
        <p:spPr>
          <a:xfrm>
            <a:off x="10544530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058CED-7563-9F76-ADC2-3B7C329C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8" y="5676901"/>
            <a:ext cx="2666999" cy="266699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1713B4-D356-0BCE-629A-7F64B2E8C12C}"/>
              </a:ext>
            </a:extLst>
          </p:cNvPr>
          <p:cNvCxnSpPr>
            <a:cxnSpLocks/>
          </p:cNvCxnSpPr>
          <p:nvPr/>
        </p:nvCxnSpPr>
        <p:spPr>
          <a:xfrm flipH="1" flipV="1">
            <a:off x="12309253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B675C2-ABA7-A263-BA6D-62CB49FD659A}"/>
              </a:ext>
            </a:extLst>
          </p:cNvPr>
          <p:cNvSpPr txBox="1"/>
          <p:nvPr/>
        </p:nvSpPr>
        <p:spPr>
          <a:xfrm>
            <a:off x="14628761" y="7400345"/>
            <a:ext cx="161159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세대수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&amp; 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임대료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3562FE-7CF2-E3D9-443C-9413709A49D9}"/>
              </a:ext>
            </a:extLst>
          </p:cNvPr>
          <p:cNvSpPr/>
          <p:nvPr/>
        </p:nvSpPr>
        <p:spPr>
          <a:xfrm>
            <a:off x="11827107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2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E7F8-B3B0-E1CA-45FB-02600E97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7F96CEDB-CD60-6D79-99DA-A56B2017E5B1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0B332EF-CB40-9419-D55E-2BB705C220B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8387A7-6810-1174-619E-907090CF6CE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F9EDD4A-9B2A-B238-E1D3-79FA465DBC18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83E68AA-0A42-FB7E-A43A-A2080723F400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50FDBF-37DF-C92A-30F4-8824802C386C}"/>
              </a:ext>
            </a:extLst>
          </p:cNvPr>
          <p:cNvSpPr/>
          <p:nvPr/>
        </p:nvSpPr>
        <p:spPr>
          <a:xfrm>
            <a:off x="1589529" y="2173210"/>
            <a:ext cx="7573832" cy="538961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36D8ED-0901-E7F2-978F-6E0CED8A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5" b="1440"/>
          <a:stretch/>
        </p:blipFill>
        <p:spPr>
          <a:xfrm>
            <a:off x="9832057" y="2571915"/>
            <a:ext cx="6702509" cy="2410792"/>
          </a:xfrm>
          <a:prstGeom prst="round2SameRect">
            <a:avLst>
              <a:gd name="adj1" fmla="val 0"/>
              <a:gd name="adj2" fmla="val 14407"/>
            </a:avLst>
          </a:prstGeom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48C01C93-D3D1-D175-34DF-1D02D9F86A89}"/>
              </a:ext>
            </a:extLst>
          </p:cNvPr>
          <p:cNvSpPr txBox="1"/>
          <p:nvPr/>
        </p:nvSpPr>
        <p:spPr>
          <a:xfrm>
            <a:off x="10058400" y="2261940"/>
            <a:ext cx="6073109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월 임대료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6F1B92A-16CF-F451-1873-F91046C7D0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98"/>
          <a:stretch/>
        </p:blipFill>
        <p:spPr>
          <a:xfrm>
            <a:off x="2123743" y="2573423"/>
            <a:ext cx="6529981" cy="2410792"/>
          </a:xfrm>
          <a:prstGeom prst="round2SameRect">
            <a:avLst>
              <a:gd name="adj1" fmla="val 0"/>
              <a:gd name="adj2" fmla="val 13569"/>
            </a:avLst>
          </a:prstGeom>
        </p:spPr>
      </p:pic>
      <p:sp>
        <p:nvSpPr>
          <p:cNvPr id="42" name="TextBox 26">
            <a:extLst>
              <a:ext uri="{FF2B5EF4-FFF2-40B4-BE49-F238E27FC236}">
                <a16:creationId xmlns:a16="http://schemas.microsoft.com/office/drawing/2014/main" id="{0F1466A5-3689-478F-65EE-31AE61CFC4DE}"/>
              </a:ext>
            </a:extLst>
          </p:cNvPr>
          <p:cNvSpPr txBox="1"/>
          <p:nvPr/>
        </p:nvSpPr>
        <p:spPr>
          <a:xfrm>
            <a:off x="1986256" y="2255913"/>
            <a:ext cx="6780377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16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세대수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797FDB-2BAB-74ED-D026-564C704FFC2D}"/>
              </a:ext>
            </a:extLst>
          </p:cNvPr>
          <p:cNvSpPr/>
          <p:nvPr/>
        </p:nvSpPr>
        <p:spPr>
          <a:xfrm>
            <a:off x="9744911" y="2171700"/>
            <a:ext cx="6876802" cy="5389621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2814B5-F3FB-4430-C889-A07851DC6D0D}"/>
              </a:ext>
            </a:extLst>
          </p:cNvPr>
          <p:cNvSpPr txBox="1"/>
          <p:nvPr/>
        </p:nvSpPr>
        <p:spPr>
          <a:xfrm>
            <a:off x="1517071" y="7943828"/>
            <a:ext cx="8084129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 활용 점수와 </a:t>
            </a:r>
            <a:r>
              <a:rPr lang="ko-KR" altLang="en-US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사이에는 약한 양의 상관관계가 있음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세대수가 많아질수록 차량 활용 점수가 증가하는 경향이 있음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이는 세대수가 많을수록 차량 수요가 증가할 가능성을 반영할 수 있음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83040-7DAF-75CC-D813-E46D9AE09357}"/>
              </a:ext>
            </a:extLst>
          </p:cNvPr>
          <p:cNvSpPr txBox="1"/>
          <p:nvPr/>
        </p:nvSpPr>
        <p:spPr>
          <a:xfrm>
            <a:off x="9144000" y="7581711"/>
            <a:ext cx="8084129" cy="213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월 임대료와 차량 활용 점수 사이에는 뚜렷한 패턴이 보이지 않으며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전반적으로 매우 약한 양의 상관관계가 있음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차량 활용 점수는 월 임대료의 크기에 크게 영향을 받지 않는 것으로 보임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특히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높은 임대료에서도 차량 활용 점수가 낮은 사례가 많아 다른 요인이 주요하게 작용되는 것으로 판단됨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BF319E2-AFBF-F4A0-0691-6A69B7E2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05" b="-2311"/>
          <a:stretch/>
        </p:blipFill>
        <p:spPr>
          <a:xfrm>
            <a:off x="2123743" y="4984216"/>
            <a:ext cx="6529981" cy="2464862"/>
          </a:xfrm>
          <a:prstGeom prst="round2SameRect">
            <a:avLst>
              <a:gd name="adj1" fmla="val 0"/>
              <a:gd name="adj2" fmla="val 19160"/>
            </a:avLst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8158F9C-E3CD-1FA0-4304-FE9E4D73A1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04"/>
          <a:stretch/>
        </p:blipFill>
        <p:spPr>
          <a:xfrm>
            <a:off x="9832057" y="5116978"/>
            <a:ext cx="6702509" cy="2330592"/>
          </a:xfrm>
          <a:prstGeom prst="round2SameRect">
            <a:avLst>
              <a:gd name="adj1" fmla="val 0"/>
              <a:gd name="adj2" fmla="val 24968"/>
            </a:avLst>
          </a:prstGeom>
        </p:spPr>
      </p:pic>
    </p:spTree>
    <p:extLst>
      <p:ext uri="{BB962C8B-B14F-4D97-AF65-F5344CB8AC3E}">
        <p14:creationId xmlns:p14="http://schemas.microsoft.com/office/powerpoint/2010/main" val="2755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3D86D-0507-1BE7-7FA6-29C4A6ED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7022B82-6056-12EE-A37B-B8B906E69A3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C6F05A-35E4-F347-0379-6ADD86F4A420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4C9EE3-0045-C40D-1129-5AB52144675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4DCC50C-00CB-9DEB-282D-44EEF46B385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85F8ABB-D447-6FDE-4697-8A035FDA1CEE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E4F8DFDC-0D08-9E70-CEBE-23E1B6956E35}"/>
              </a:ext>
            </a:extLst>
          </p:cNvPr>
          <p:cNvSpPr txBox="1"/>
          <p:nvPr/>
        </p:nvSpPr>
        <p:spPr>
          <a:xfrm>
            <a:off x="1981200" y="322210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버스정류장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지하철역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BDDD32-948D-BEE3-E809-02A7A5830543}"/>
              </a:ext>
            </a:extLst>
          </p:cNvPr>
          <p:cNvSpPr/>
          <p:nvPr/>
        </p:nvSpPr>
        <p:spPr>
          <a:xfrm>
            <a:off x="2706501" y="2841105"/>
            <a:ext cx="3602004" cy="4800599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DAC0BB7F-FB2C-FE3F-259C-DFEA61188ED9}"/>
              </a:ext>
            </a:extLst>
          </p:cNvPr>
          <p:cNvSpPr txBox="1"/>
          <p:nvPr/>
        </p:nvSpPr>
        <p:spPr>
          <a:xfrm>
            <a:off x="7772617" y="7818908"/>
            <a:ext cx="7201318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8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8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en-US" altLang="ko-KR" sz="2800" b="1" dirty="0"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latin typeface="각진펜 Bold"/>
                <a:ea typeface="각진펜 Bold"/>
                <a:cs typeface="각진펜 Bold"/>
                <a:sym typeface="각진펜 Bold"/>
              </a:rPr>
              <a:t>대중교통시설간 거리계산을 통한</a:t>
            </a:r>
            <a:endParaRPr lang="en-US" altLang="ko-KR" sz="28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 계산</a:t>
            </a:r>
            <a:endParaRPr lang="en-US" altLang="ko-KR" sz="28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9BBC80-3114-E04B-6910-BA0D9D2EA9F1}"/>
              </a:ext>
            </a:extLst>
          </p:cNvPr>
          <p:cNvSpPr/>
          <p:nvPr/>
        </p:nvSpPr>
        <p:spPr>
          <a:xfrm rot="5400000">
            <a:off x="5127190" y="4753559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6050EE-DA98-E43A-0CCB-630184732C6C}"/>
              </a:ext>
            </a:extLst>
          </p:cNvPr>
          <p:cNvSpPr/>
          <p:nvPr/>
        </p:nvSpPr>
        <p:spPr>
          <a:xfrm>
            <a:off x="3137008" y="374712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36442-4960-A3FC-2836-124D6C656B86}"/>
              </a:ext>
            </a:extLst>
          </p:cNvPr>
          <p:cNvSpPr txBox="1"/>
          <p:nvPr/>
        </p:nvSpPr>
        <p:spPr>
          <a:xfrm>
            <a:off x="3284051" y="378640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AD10E-878F-D891-2474-D6C8E889B8C9}"/>
              </a:ext>
            </a:extLst>
          </p:cNvPr>
          <p:cNvSpPr/>
          <p:nvPr/>
        </p:nvSpPr>
        <p:spPr>
          <a:xfrm>
            <a:off x="3149903" y="498818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4DD59-A8D1-6AA9-BD44-C7209BF7F516}"/>
              </a:ext>
            </a:extLst>
          </p:cNvPr>
          <p:cNvSpPr txBox="1"/>
          <p:nvPr/>
        </p:nvSpPr>
        <p:spPr>
          <a:xfrm>
            <a:off x="3270214" y="5009675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DC8994-2D36-D2C2-7E9F-4E33484ED2B1}"/>
              </a:ext>
            </a:extLst>
          </p:cNvPr>
          <p:cNvSpPr/>
          <p:nvPr/>
        </p:nvSpPr>
        <p:spPr>
          <a:xfrm>
            <a:off x="3149903" y="617959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C5F7E-EEC0-3FF1-772B-B6A87DAB4C40}"/>
              </a:ext>
            </a:extLst>
          </p:cNvPr>
          <p:cNvSpPr txBox="1"/>
          <p:nvPr/>
        </p:nvSpPr>
        <p:spPr>
          <a:xfrm>
            <a:off x="3284051" y="6157650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대중교통시설과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거리계산 </a:t>
            </a:r>
            <a:endParaRPr lang="ko-KR" altLang="en-US" sz="20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4ACD239-2ED5-612B-447E-794ED7B9837B}"/>
              </a:ext>
            </a:extLst>
          </p:cNvPr>
          <p:cNvSpPr/>
          <p:nvPr/>
        </p:nvSpPr>
        <p:spPr>
          <a:xfrm>
            <a:off x="9048746" y="2996481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그리드 패턴 PNG 이미지">
            <a:extLst>
              <a:ext uri="{FF2B5EF4-FFF2-40B4-BE49-F238E27FC236}">
                <a16:creationId xmlns:a16="http://schemas.microsoft.com/office/drawing/2014/main" id="{0053D6F4-6D99-B774-072D-289F1B763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9048746" y="2996481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F9E84F99-7C3F-733D-0A39-3964672FE3D9}"/>
              </a:ext>
            </a:extLst>
          </p:cNvPr>
          <p:cNvSpPr/>
          <p:nvPr/>
        </p:nvSpPr>
        <p:spPr>
          <a:xfrm>
            <a:off x="8325509" y="3861910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5C3AAA9-C149-B785-CBBB-5FCCDF33E8AC}"/>
              </a:ext>
            </a:extLst>
          </p:cNvPr>
          <p:cNvSpPr/>
          <p:nvPr/>
        </p:nvSpPr>
        <p:spPr>
          <a:xfrm>
            <a:off x="9113717" y="4581532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EE805CB-30F6-A8A7-57DB-F825E00A8663}"/>
              </a:ext>
            </a:extLst>
          </p:cNvPr>
          <p:cNvCxnSpPr>
            <a:cxnSpLocks/>
          </p:cNvCxnSpPr>
          <p:nvPr/>
        </p:nvCxnSpPr>
        <p:spPr>
          <a:xfrm flipH="1">
            <a:off x="12102310" y="5143500"/>
            <a:ext cx="235260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6CD18C-F9C0-7B00-1349-142D7051BF9E}"/>
              </a:ext>
            </a:extLst>
          </p:cNvPr>
          <p:cNvSpPr txBox="1"/>
          <p:nvPr/>
        </p:nvSpPr>
        <p:spPr>
          <a:xfrm>
            <a:off x="14201104" y="4905859"/>
            <a:ext cx="319561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중심으로부터의 거리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49FAAC-0E82-3568-D2D4-C1848B292418}"/>
              </a:ext>
            </a:extLst>
          </p:cNvPr>
          <p:cNvSpPr/>
          <p:nvPr/>
        </p:nvSpPr>
        <p:spPr>
          <a:xfrm>
            <a:off x="7543800" y="3073776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0CB5C54-07CA-C6FB-3ED6-1886A2CBBD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970" y="6121153"/>
            <a:ext cx="749971" cy="74997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1FB1DDE-60CE-BBC8-95AC-BE9979B8B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91" y="3855773"/>
            <a:ext cx="749971" cy="7499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57F2285-F89E-9D54-3F81-1853899E18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20" y="4572667"/>
            <a:ext cx="1004592" cy="1004592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A0C047-0FDB-0138-7289-B0A3133F0F46}"/>
              </a:ext>
            </a:extLst>
          </p:cNvPr>
          <p:cNvCxnSpPr>
            <a:cxnSpLocks/>
          </p:cNvCxnSpPr>
          <p:nvPr/>
        </p:nvCxnSpPr>
        <p:spPr>
          <a:xfrm flipH="1">
            <a:off x="11859083" y="6447147"/>
            <a:ext cx="319997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8A0E49-FC10-2465-E2E4-57C8087F501F}"/>
              </a:ext>
            </a:extLst>
          </p:cNvPr>
          <p:cNvSpPr txBox="1"/>
          <p:nvPr/>
        </p:nvSpPr>
        <p:spPr>
          <a:xfrm>
            <a:off x="14930968" y="6212114"/>
            <a:ext cx="117057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지하철역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BF39DB-6777-C4C3-FBB4-5FDF6F1AB245}"/>
              </a:ext>
            </a:extLst>
          </p:cNvPr>
          <p:cNvCxnSpPr>
            <a:cxnSpLocks/>
          </p:cNvCxnSpPr>
          <p:nvPr/>
        </p:nvCxnSpPr>
        <p:spPr>
          <a:xfrm flipH="1">
            <a:off x="11661006" y="4141707"/>
            <a:ext cx="3398050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BEE168A-2570-8C5E-5EFE-D629C358000F}"/>
              </a:ext>
            </a:extLst>
          </p:cNvPr>
          <p:cNvSpPr txBox="1"/>
          <p:nvPr/>
        </p:nvSpPr>
        <p:spPr>
          <a:xfrm>
            <a:off x="14916479" y="3898174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버스정류장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6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7E45A2-30D8-6CFE-7C73-0613BA8840D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704605A-2CBA-3B98-0B2A-24F89339E2B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1E7BC15-5852-7E74-BFB7-CF2BBE9BDFB1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0E7AC3D2-BD67-59C3-666C-3756CC729FA7}"/>
              </a:ext>
            </a:extLst>
          </p:cNvPr>
          <p:cNvSpPr txBox="1"/>
          <p:nvPr/>
        </p:nvSpPr>
        <p:spPr>
          <a:xfrm>
            <a:off x="1035555" y="647700"/>
            <a:ext cx="15552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  <a:endParaRPr lang="en-US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36133" y="3606269"/>
            <a:ext cx="5476232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분석</a:t>
            </a:r>
            <a:r>
              <a:rPr lang="en-US" altLang="ko-KR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(EDA)</a:t>
            </a: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예측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과제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52879" y="3606269"/>
            <a:ext cx="4722758" cy="360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및 목표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67000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0254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3CD58D9-2EFD-6AF7-6B4C-C67F0A64891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9609-CDA0-0533-507B-5E642074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98E4CB7-CF60-DB7B-9FAF-41539D07C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77E8A27-BB4D-62A0-2505-F2A87904661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5A9E3B5-B3DA-08A1-18FE-500636FDAC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AA8F0F2A-EE39-18A9-2628-089998B901E6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096152-6292-0AC3-585D-5F36FD93BE75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CC8BDA-9256-65D1-0610-ED95746D08C8}"/>
              </a:ext>
            </a:extLst>
          </p:cNvPr>
          <p:cNvSpPr txBox="1"/>
          <p:nvPr/>
        </p:nvSpPr>
        <p:spPr>
          <a:xfrm>
            <a:off x="1156495" y="7920521"/>
            <a:ext cx="808412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 활용 점수와 버스정류장 사이에는 약한 음의 상관관계가 있음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버스 정류장과의 거리가 증가할수록 차량 활용 점수가 감소하는 경향이 있지만 다른 요인이 주요하게 작용되는 것으로 판단됨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58ED70-7A3B-626D-345B-D155B823A9C2}"/>
              </a:ext>
            </a:extLst>
          </p:cNvPr>
          <p:cNvSpPr txBox="1"/>
          <p:nvPr/>
        </p:nvSpPr>
        <p:spPr>
          <a:xfrm>
            <a:off x="8956449" y="7567872"/>
            <a:ext cx="8084129" cy="213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지하철과의 거리가 증가함에 따라 차량 활용 점수도 증가하는 명확한 양의 상관관계가 있음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지하철 접근성이 낮아질수록 차량 활용도가 높아지는 경향은 공유 차량이 </a:t>
            </a:r>
            <a:r>
              <a:rPr lang="ko-KR" altLang="en-US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대중교통이 불편한 지역에서 대체 교통 수단으로 활용</a:t>
            </a: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되고 있음을 시사함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C12900-548F-8738-3790-912B86E969B5}"/>
              </a:ext>
            </a:extLst>
          </p:cNvPr>
          <p:cNvSpPr/>
          <p:nvPr/>
        </p:nvSpPr>
        <p:spPr>
          <a:xfrm>
            <a:off x="1371600" y="1935362"/>
            <a:ext cx="7791761" cy="5627466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7A65A00B-FC37-2C38-1EDC-74EC8421F0F7}"/>
              </a:ext>
            </a:extLst>
          </p:cNvPr>
          <p:cNvSpPr txBox="1"/>
          <p:nvPr/>
        </p:nvSpPr>
        <p:spPr>
          <a:xfrm>
            <a:off x="10263943" y="2017428"/>
            <a:ext cx="607310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지하철 거리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16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61A773A1-736E-8377-5303-AC30DFD46F52}"/>
              </a:ext>
            </a:extLst>
          </p:cNvPr>
          <p:cNvSpPr txBox="1"/>
          <p:nvPr/>
        </p:nvSpPr>
        <p:spPr>
          <a:xfrm>
            <a:off x="1986256" y="2019300"/>
            <a:ext cx="678037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거리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94EAD4-734F-3E8A-2CDD-1CE08EEB04B5}"/>
              </a:ext>
            </a:extLst>
          </p:cNvPr>
          <p:cNvSpPr/>
          <p:nvPr/>
        </p:nvSpPr>
        <p:spPr>
          <a:xfrm>
            <a:off x="9744910" y="1933856"/>
            <a:ext cx="7171489" cy="5627466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90361-D06C-A2E0-642F-FECFB216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93"/>
          <a:stretch/>
        </p:blipFill>
        <p:spPr>
          <a:xfrm>
            <a:off x="9915504" y="2540909"/>
            <a:ext cx="6706210" cy="2441798"/>
          </a:xfrm>
          <a:prstGeom prst="round2SameRect">
            <a:avLst>
              <a:gd name="adj1" fmla="val 0"/>
              <a:gd name="adj2" fmla="val 13763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8A0859-99F7-5085-B6A1-B59DA620C2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5" t="4855" r="-805" b="-831"/>
          <a:stretch/>
        </p:blipFill>
        <p:spPr>
          <a:xfrm>
            <a:off x="1880479" y="2496887"/>
            <a:ext cx="6790285" cy="2358723"/>
          </a:xfrm>
          <a:prstGeom prst="round2SameRect">
            <a:avLst>
              <a:gd name="adj1" fmla="val 0"/>
              <a:gd name="adj2" fmla="val 14528"/>
            </a:avLst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4D410BC-9298-2B5E-C3E6-A960CF0F7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81" b="-983"/>
          <a:stretch/>
        </p:blipFill>
        <p:spPr>
          <a:xfrm>
            <a:off x="1810011" y="4846539"/>
            <a:ext cx="6931222" cy="2587974"/>
          </a:xfrm>
          <a:prstGeom prst="round2SameRect">
            <a:avLst>
              <a:gd name="adj1" fmla="val 0"/>
              <a:gd name="adj2" fmla="val 20190"/>
            </a:avLst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882B76-0C2F-154D-9B6C-216620B6FF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912"/>
          <a:stretch/>
        </p:blipFill>
        <p:spPr>
          <a:xfrm>
            <a:off x="9890104" y="4991100"/>
            <a:ext cx="6651082" cy="2432983"/>
          </a:xfrm>
          <a:prstGeom prst="round2SameRect">
            <a:avLst>
              <a:gd name="adj1" fmla="val 0"/>
              <a:gd name="adj2" fmla="val 21476"/>
            </a:avLst>
          </a:prstGeom>
        </p:spPr>
      </p:pic>
    </p:spTree>
    <p:extLst>
      <p:ext uri="{BB962C8B-B14F-4D97-AF65-F5344CB8AC3E}">
        <p14:creationId xmlns:p14="http://schemas.microsoft.com/office/powerpoint/2010/main" val="343635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8AE4-6F60-D02E-0F2B-107F3AD5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ABFEB1-57EA-A724-D973-099EE42FC8D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E5E75CD-FC00-4FE0-F512-4A2DDCBE76D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98A1583-26A3-6285-E1DD-4E3B75FB940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F7AF25F-F3FF-65BE-30C8-C11AD8C48F6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0C5EAB0-EE23-DC8A-B08A-6EAAF97C5851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3AC121FA-D9D9-72C3-8E27-15C727B1EAC8}"/>
              </a:ext>
            </a:extLst>
          </p:cNvPr>
          <p:cNvSpPr txBox="1"/>
          <p:nvPr/>
        </p:nvSpPr>
        <p:spPr>
          <a:xfrm>
            <a:off x="1214413" y="248991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상세도로망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97AE6C0-3E16-A64D-EF9C-CDCA6257BDE5}"/>
              </a:ext>
            </a:extLst>
          </p:cNvPr>
          <p:cNvSpPr/>
          <p:nvPr/>
        </p:nvSpPr>
        <p:spPr>
          <a:xfrm>
            <a:off x="1828800" y="2095500"/>
            <a:ext cx="7494015" cy="4800601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70C88770-90AD-6C28-2741-A856216C5F6D}"/>
              </a:ext>
            </a:extLst>
          </p:cNvPr>
          <p:cNvSpPr txBox="1"/>
          <p:nvPr/>
        </p:nvSpPr>
        <p:spPr>
          <a:xfrm>
            <a:off x="10593290" y="8648700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도로 용량 및 교통량에 기반한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도로별 혼잡도 계산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03B6EEA-731F-383F-CC5A-41218F5A915B}"/>
              </a:ext>
            </a:extLst>
          </p:cNvPr>
          <p:cNvSpPr/>
          <p:nvPr/>
        </p:nvSpPr>
        <p:spPr>
          <a:xfrm rot="5400000">
            <a:off x="8400822" y="4101195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AABC574-1D69-50F7-7B84-4A48469B4C13}"/>
              </a:ext>
            </a:extLst>
          </p:cNvPr>
          <p:cNvSpPr txBox="1"/>
          <p:nvPr/>
        </p:nvSpPr>
        <p:spPr>
          <a:xfrm>
            <a:off x="5727455" y="2505158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추정교통량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387408-1F3D-0721-B2FC-B86A38C2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126" y="2095500"/>
            <a:ext cx="5703278" cy="3770753"/>
          </a:xfrm>
          <a:prstGeom prst="round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880411-F4EF-DE04-182D-1CA910D154E8}"/>
              </a:ext>
            </a:extLst>
          </p:cNvPr>
          <p:cNvCxnSpPr>
            <a:cxnSpLocks/>
          </p:cNvCxnSpPr>
          <p:nvPr/>
        </p:nvCxnSpPr>
        <p:spPr>
          <a:xfrm flipH="1">
            <a:off x="10917205" y="3158633"/>
            <a:ext cx="4159419" cy="2594467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1AABDF5-98A1-97F2-668F-B3A2D1FCF645}"/>
              </a:ext>
            </a:extLst>
          </p:cNvPr>
          <p:cNvCxnSpPr>
            <a:cxnSpLocks/>
          </p:cNvCxnSpPr>
          <p:nvPr/>
        </p:nvCxnSpPr>
        <p:spPr>
          <a:xfrm>
            <a:off x="16043208" y="4076700"/>
            <a:ext cx="240322" cy="19812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90A892F-C9E0-3B3A-F8E1-C68E0515484F}"/>
              </a:ext>
            </a:extLst>
          </p:cNvPr>
          <p:cNvSpPr/>
          <p:nvPr/>
        </p:nvSpPr>
        <p:spPr>
          <a:xfrm>
            <a:off x="14972424" y="31515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CEAD12-B4E4-4A2C-4151-4E0E2D119443}"/>
              </a:ext>
            </a:extLst>
          </p:cNvPr>
          <p:cNvSpPr/>
          <p:nvPr/>
        </p:nvSpPr>
        <p:spPr>
          <a:xfrm>
            <a:off x="10658337" y="5676003"/>
            <a:ext cx="5669067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65EA9-4F7A-3ABF-1AA2-1FF2D9393788}"/>
              </a:ext>
            </a:extLst>
          </p:cNvPr>
          <p:cNvSpPr/>
          <p:nvPr/>
        </p:nvSpPr>
        <p:spPr>
          <a:xfrm>
            <a:off x="2314625" y="301493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51AFE-6183-1444-F094-DA2322946E19}"/>
              </a:ext>
            </a:extLst>
          </p:cNvPr>
          <p:cNvSpPr txBox="1"/>
          <p:nvPr/>
        </p:nvSpPr>
        <p:spPr>
          <a:xfrm>
            <a:off x="2461668" y="3238501"/>
            <a:ext cx="24448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4D27-DEE6-72FE-41C0-A0D2EB080DA1}"/>
              </a:ext>
            </a:extLst>
          </p:cNvPr>
          <p:cNvSpPr/>
          <p:nvPr/>
        </p:nvSpPr>
        <p:spPr>
          <a:xfrm>
            <a:off x="2327520" y="425599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E026-053F-0A06-DA27-4C991536E4B7}"/>
              </a:ext>
            </a:extLst>
          </p:cNvPr>
          <p:cNvSpPr txBox="1"/>
          <p:nvPr/>
        </p:nvSpPr>
        <p:spPr>
          <a:xfrm>
            <a:off x="2447831" y="4277481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35306-A029-152A-8D9D-2EC507AE5134}"/>
              </a:ext>
            </a:extLst>
          </p:cNvPr>
          <p:cNvSpPr/>
          <p:nvPr/>
        </p:nvSpPr>
        <p:spPr>
          <a:xfrm>
            <a:off x="2327520" y="54474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ED180C-AE38-623E-2BBE-31B9F38FF2E6}"/>
              </a:ext>
            </a:extLst>
          </p:cNvPr>
          <p:cNvSpPr txBox="1"/>
          <p:nvPr/>
        </p:nvSpPr>
        <p:spPr>
          <a:xfrm>
            <a:off x="2461668" y="542545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2E7CAC-ADF3-65FB-272B-87485BE68074}"/>
              </a:ext>
            </a:extLst>
          </p:cNvPr>
          <p:cNvSpPr/>
          <p:nvPr/>
        </p:nvSpPr>
        <p:spPr>
          <a:xfrm>
            <a:off x="6094987" y="300343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EAFEBD-46B1-D5A3-0117-F536727F3A54}"/>
              </a:ext>
            </a:extLst>
          </p:cNvPr>
          <p:cNvSpPr txBox="1"/>
          <p:nvPr/>
        </p:nvSpPr>
        <p:spPr>
          <a:xfrm>
            <a:off x="6242030" y="3033771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697539-E8F1-255A-0B21-75108123085E}"/>
              </a:ext>
            </a:extLst>
          </p:cNvPr>
          <p:cNvSpPr/>
          <p:nvPr/>
        </p:nvSpPr>
        <p:spPr>
          <a:xfrm>
            <a:off x="6107882" y="424449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77FEB-9AEA-060D-6990-634DFB5F8F90}"/>
              </a:ext>
            </a:extLst>
          </p:cNvPr>
          <p:cNvSpPr txBox="1"/>
          <p:nvPr/>
        </p:nvSpPr>
        <p:spPr>
          <a:xfrm>
            <a:off x="6242030" y="4237404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DF7C26-0386-3DBC-327C-9BE00C8FF064}"/>
              </a:ext>
            </a:extLst>
          </p:cNvPr>
          <p:cNvSpPr/>
          <p:nvPr/>
        </p:nvSpPr>
        <p:spPr>
          <a:xfrm>
            <a:off x="6107882" y="543590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D84B7-BA3B-5B13-32FB-52B39955654B}"/>
              </a:ext>
            </a:extLst>
          </p:cNvPr>
          <p:cNvSpPr txBox="1"/>
          <p:nvPr/>
        </p:nvSpPr>
        <p:spPr>
          <a:xfrm>
            <a:off x="6242030" y="5413960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1DD49EC-A897-AA23-F3D7-3A99755CA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69" y="4429447"/>
            <a:ext cx="677611" cy="677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B45BE72-6BC6-3C28-5BB0-7880B68DE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04756" y="5313928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/>
              <p:nvPr/>
            </p:nvSpPr>
            <p:spPr>
              <a:xfrm>
                <a:off x="11017881" y="6664685"/>
                <a:ext cx="5067093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𝑐𝑜𝑛𝑔𝑒𝑠𝑡𝑖𝑜𝑛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잡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통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𝐴𝐿𝐿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𝐴𝐴𝐷𝑇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881" y="6664685"/>
                <a:ext cx="5067093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/>
              <p:nvPr/>
            </p:nvSpPr>
            <p:spPr>
              <a:xfrm>
                <a:off x="11107208" y="7504489"/>
                <a:ext cx="4686796" cy="50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/>
                  <a:t>차로당 용량</a:t>
                </a:r>
                <a:r>
                  <a:rPr lang="en-US" altLang="ko-KR" sz="1600" i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𝑙𝑎𝑛𝑒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i="1" dirty="0"/>
                  <a:t> </a:t>
                </a:r>
                <a:br>
                  <a:rPr lang="en-US" altLang="ko-KR" sz="1600" i="1" dirty="0"/>
                </a:br>
                <a14:m>
                  <m:oMath xmlns:m="http://schemas.openxmlformats.org/officeDocument/2006/math">
                    <m:r>
                      <a:rPr lang="ko-KR" altLang="en-US" sz="1600" b="0" i="1" dirty="0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수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𝑙𝑎𝑛𝑒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보</a:t>
                </a:r>
                <a:r>
                  <a:rPr lang="ko-KR" altLang="en-US" sz="1600" dirty="0"/>
                  <a:t>정된 도로 길이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𝑎𝑑𝑗𝑢𝑠𝑡𝑒𝑑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altLang="ko-KR" sz="16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i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08" y="7504489"/>
                <a:ext cx="4686796" cy="501804"/>
              </a:xfrm>
              <a:prstGeom prst="rect">
                <a:avLst/>
              </a:prstGeom>
              <a:blipFill>
                <a:blip r:embed="rId7"/>
                <a:stretch>
                  <a:fillRect l="-2081" t="-13415" r="-1170" b="-23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8AB34FD6-4981-9D1C-B9B8-5CCD5D78F0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4177" y="5312315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/>
              <p:nvPr/>
            </p:nvSpPr>
            <p:spPr>
              <a:xfrm>
                <a:off x="11069108" y="8092997"/>
                <a:ext cx="4996944" cy="250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보정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길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𝑟𝑜𝑎𝑑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𝑙𝑒𝑛𝑔𝑡h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108" y="8092997"/>
                <a:ext cx="4996944" cy="250903"/>
              </a:xfrm>
              <a:prstGeom prst="rect">
                <a:avLst/>
              </a:prstGeom>
              <a:blipFill>
                <a:blip r:embed="rId8"/>
                <a:stretch>
                  <a:fillRect t="-12195" r="-854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BD312A1-5C53-5A4E-1298-37FB7AF127A3}"/>
              </a:ext>
            </a:extLst>
          </p:cNvPr>
          <p:cNvSpPr txBox="1"/>
          <p:nvPr/>
        </p:nvSpPr>
        <p:spPr>
          <a:xfrm>
            <a:off x="2228813" y="9299208"/>
            <a:ext cx="7321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 참고 용량 값의 근거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: HCM,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국토교통부 설계기준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국내 연구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통용값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ACAD4C5-8376-8271-2D6A-85BB45D3B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604" y="7129125"/>
            <a:ext cx="2743200" cy="2052975"/>
          </a:xfrm>
          <a:prstGeom prst="roundRect">
            <a:avLst>
              <a:gd name="adj" fmla="val 5194"/>
            </a:avLst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4163C08-8BAF-93F8-0137-E803B9FAD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4515" y="5312316"/>
            <a:ext cx="685799" cy="17165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D59174-5B7A-4521-90E5-8D45E3BA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48792" y="5312316"/>
            <a:ext cx="685799" cy="17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6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D34B8-3E7E-04D6-6E41-A0D9B4B9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1A0560C-FEAE-B2B8-1FA2-BD56A5238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6D78297-7201-141D-16B8-6446EDDC093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12D4391-7538-3685-BFBA-8A69E44AA8B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24FBDF4-9F51-3D63-262F-947C5563A2B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BF8FCDE-4E5A-D405-5DBD-836880BC0F48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F6BDA80-12F9-C094-4A97-1BE45328B290}"/>
              </a:ext>
            </a:extLst>
          </p:cNvPr>
          <p:cNvSpPr/>
          <p:nvPr/>
        </p:nvSpPr>
        <p:spPr>
          <a:xfrm>
            <a:off x="1793034" y="2018066"/>
            <a:ext cx="7494015" cy="647700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06795C5C-419D-5537-1F29-D0920779878B}"/>
              </a:ext>
            </a:extLst>
          </p:cNvPr>
          <p:cNvSpPr txBox="1"/>
          <p:nvPr/>
        </p:nvSpPr>
        <p:spPr>
          <a:xfrm>
            <a:off x="10557524" y="8648700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도로 용량 및 혼잡도에 기반한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혼잡도계산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8A43290-BC03-38D2-9057-BD6EE843941C}"/>
              </a:ext>
            </a:extLst>
          </p:cNvPr>
          <p:cNvSpPr/>
          <p:nvPr/>
        </p:nvSpPr>
        <p:spPr>
          <a:xfrm rot="16200000">
            <a:off x="7333718" y="5107435"/>
            <a:ext cx="5198451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E064ED-922E-D091-AF2A-C5945004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360" y="2095500"/>
            <a:ext cx="5703278" cy="3770753"/>
          </a:xfrm>
          <a:prstGeom prst="round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95B0CE-1111-F222-2BF3-BD4C1D4CE748}"/>
              </a:ext>
            </a:extLst>
          </p:cNvPr>
          <p:cNvCxnSpPr>
            <a:cxnSpLocks/>
          </p:cNvCxnSpPr>
          <p:nvPr/>
        </p:nvCxnSpPr>
        <p:spPr>
          <a:xfrm flipH="1">
            <a:off x="10881439" y="3158633"/>
            <a:ext cx="4159419" cy="2594467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D26DECE-6AA8-D9EA-8E98-08A1A335FD8B}"/>
              </a:ext>
            </a:extLst>
          </p:cNvPr>
          <p:cNvCxnSpPr>
            <a:cxnSpLocks/>
          </p:cNvCxnSpPr>
          <p:nvPr/>
        </p:nvCxnSpPr>
        <p:spPr>
          <a:xfrm>
            <a:off x="16007442" y="4076700"/>
            <a:ext cx="240322" cy="19812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7B595A9-DA7F-027C-AACB-8FEF0037FDEC}"/>
              </a:ext>
            </a:extLst>
          </p:cNvPr>
          <p:cNvSpPr/>
          <p:nvPr/>
        </p:nvSpPr>
        <p:spPr>
          <a:xfrm>
            <a:off x="14936658" y="31515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FEE77CA-36BA-1EBD-53F2-1ECCA4B4E8A1}"/>
              </a:ext>
            </a:extLst>
          </p:cNvPr>
          <p:cNvSpPr/>
          <p:nvPr/>
        </p:nvSpPr>
        <p:spPr>
          <a:xfrm>
            <a:off x="10622571" y="5676003"/>
            <a:ext cx="5669067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2082B-B6E0-AAF9-6C31-3BDFB2CF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" t="5474" r="-395" b="-2059"/>
          <a:stretch/>
        </p:blipFill>
        <p:spPr>
          <a:xfrm>
            <a:off x="2004172" y="2405685"/>
            <a:ext cx="6996570" cy="3042615"/>
          </a:xfrm>
          <a:prstGeom prst="round2SameRect">
            <a:avLst>
              <a:gd name="adj1" fmla="val 9047"/>
              <a:gd name="adj2" fmla="val 19841"/>
            </a:avLst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7D252AA6-4933-3AD5-FC0C-F8AB66FFEEA9}"/>
              </a:ext>
            </a:extLst>
          </p:cNvPr>
          <p:cNvSpPr txBox="1"/>
          <p:nvPr/>
        </p:nvSpPr>
        <p:spPr>
          <a:xfrm>
            <a:off x="2528851" y="2154692"/>
            <a:ext cx="6051003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도로 혼잡도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16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61D0-0E39-CAB3-2616-C00DA77D8A28}"/>
              </a:ext>
            </a:extLst>
          </p:cNvPr>
          <p:cNvSpPr txBox="1"/>
          <p:nvPr/>
        </p:nvSpPr>
        <p:spPr>
          <a:xfrm>
            <a:off x="1465801" y="8411297"/>
            <a:ext cx="808412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 활용 점수와 도로 혼잡도 사이에는 약한 양의 상관관계가 있음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교통 네트워크 혼잡도가 증가할수록 차량 활용 점수가 감소하는 경향이 있지만 다른 요인이 주요하게 작용되는 것으로 판단됨</a:t>
            </a:r>
            <a:r>
              <a:rPr lang="en-US" altLang="ko-KR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pic>
        <p:nvPicPr>
          <p:cNvPr id="9" name="Picture 2" descr="그리드 패턴 PNG 이미지">
            <a:extLst>
              <a:ext uri="{FF2B5EF4-FFF2-40B4-BE49-F238E27FC236}">
                <a16:creationId xmlns:a16="http://schemas.microsoft.com/office/drawing/2014/main" id="{BA0B2B83-9FE5-6A31-2002-F27219752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11951848" y="5797428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73429B-40C7-5496-243A-080F1742726D}"/>
              </a:ext>
            </a:extLst>
          </p:cNvPr>
          <p:cNvSpPr/>
          <p:nvPr/>
        </p:nvSpPr>
        <p:spPr>
          <a:xfrm>
            <a:off x="12938838" y="6814442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D5BA3F-3845-1855-1AFF-3EED674D5731}"/>
              </a:ext>
            </a:extLst>
          </p:cNvPr>
          <p:cNvSpPr/>
          <p:nvPr/>
        </p:nvSpPr>
        <p:spPr>
          <a:xfrm>
            <a:off x="11999211" y="5797428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F996F7-33C0-A822-24D0-B8ACD9FDD403}"/>
              </a:ext>
            </a:extLst>
          </p:cNvPr>
          <p:cNvSpPr/>
          <p:nvPr/>
        </p:nvSpPr>
        <p:spPr>
          <a:xfrm>
            <a:off x="12481638" y="6362699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65F72C-4F4B-3433-75A3-90A8144F9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182" y="6688203"/>
            <a:ext cx="719058" cy="7190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87328E-C314-3DA2-A2AE-9801A34B2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7845">
            <a:off x="13339967" y="6560896"/>
            <a:ext cx="790384" cy="71905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84A29D-7733-EF2B-9B20-FA23149F11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6722">
            <a:off x="13095766" y="6137572"/>
            <a:ext cx="778530" cy="71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67405-8322-1A17-1639-847D273F6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238" y="6814442"/>
            <a:ext cx="651114" cy="65111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EFD759-C97A-209D-8D56-B92A66FF9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83" t="4784" r="83" b="-855"/>
          <a:stretch/>
        </p:blipFill>
        <p:spPr>
          <a:xfrm>
            <a:off x="2004172" y="5448300"/>
            <a:ext cx="6935636" cy="2962997"/>
          </a:xfrm>
          <a:prstGeom prst="round2SameRect">
            <a:avLst>
              <a:gd name="adj1" fmla="val 0"/>
              <a:gd name="adj2" fmla="val 24493"/>
            </a:avLst>
          </a:prstGeom>
        </p:spPr>
      </p:pic>
    </p:spTree>
    <p:extLst>
      <p:ext uri="{BB962C8B-B14F-4D97-AF65-F5344CB8AC3E}">
        <p14:creationId xmlns:p14="http://schemas.microsoft.com/office/powerpoint/2010/main" val="74979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0DA3A-79EA-E212-76D4-D3F726FA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53673C8-E2BA-516B-9F79-38842AAFD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300049B-2CCB-D2C0-F924-91BFEA3DB50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370E3246-DB3D-F425-7CCD-C038781F838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7FA065C-6151-2432-3C41-10C48C26066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38C99B-EEDE-DC68-26C4-60471D2626A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141511F-5EA0-7E4D-DDD3-304AEF7A6FB5}"/>
              </a:ext>
            </a:extLst>
          </p:cNvPr>
          <p:cNvSpPr/>
          <p:nvPr/>
        </p:nvSpPr>
        <p:spPr>
          <a:xfrm rot="5400000">
            <a:off x="6933532" y="5290754"/>
            <a:ext cx="4752209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7B7D4F3-1DAD-1B49-B74F-FE679143DADA}"/>
              </a:ext>
            </a:extLst>
          </p:cNvPr>
          <p:cNvSpPr/>
          <p:nvPr/>
        </p:nvSpPr>
        <p:spPr>
          <a:xfrm>
            <a:off x="9890930" y="2018066"/>
            <a:ext cx="5764346" cy="6478234"/>
          </a:xfrm>
          <a:prstGeom prst="roundRect">
            <a:avLst>
              <a:gd name="adj" fmla="val 9937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05809C6-5CA3-F47D-DDC9-C171EA13EF14}"/>
              </a:ext>
            </a:extLst>
          </p:cNvPr>
          <p:cNvSpPr txBox="1"/>
          <p:nvPr/>
        </p:nvSpPr>
        <p:spPr>
          <a:xfrm>
            <a:off x="9822264" y="8546731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병합된 학습데이터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기술통계 확인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14756835-84C0-49C1-12D1-9586670065E0}"/>
              </a:ext>
            </a:extLst>
          </p:cNvPr>
          <p:cNvSpPr txBox="1"/>
          <p:nvPr/>
        </p:nvSpPr>
        <p:spPr>
          <a:xfrm>
            <a:off x="2755193" y="7658100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 특성을 통합하여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endParaRPr lang="en-US" altLang="ko-KR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학습에 활용될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학습데이터 구축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A1DADA3-A076-4660-B3CA-455A67D76547}"/>
              </a:ext>
            </a:extLst>
          </p:cNvPr>
          <p:cNvSpPr/>
          <p:nvPr/>
        </p:nvSpPr>
        <p:spPr>
          <a:xfrm>
            <a:off x="2699844" y="2332459"/>
            <a:ext cx="5992351" cy="6939070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26">
            <a:extLst>
              <a:ext uri="{FF2B5EF4-FFF2-40B4-BE49-F238E27FC236}">
                <a16:creationId xmlns:a16="http://schemas.microsoft.com/office/drawing/2014/main" id="{322C218B-D995-A73A-8FAF-DFC4D6ABF274}"/>
              </a:ext>
            </a:extLst>
          </p:cNvPr>
          <p:cNvSpPr txBox="1"/>
          <p:nvPr/>
        </p:nvSpPr>
        <p:spPr>
          <a:xfrm>
            <a:off x="3534827" y="3602484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299E99-4EA8-00FE-C391-631C8C842CCB}"/>
              </a:ext>
            </a:extLst>
          </p:cNvPr>
          <p:cNvSpPr/>
          <p:nvPr/>
        </p:nvSpPr>
        <p:spPr>
          <a:xfrm>
            <a:off x="3422719" y="3086100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3B28DE-429D-02B8-23A0-1FC383522A80}"/>
              </a:ext>
            </a:extLst>
          </p:cNvPr>
          <p:cNvSpPr/>
          <p:nvPr/>
        </p:nvSpPr>
        <p:spPr>
          <a:xfrm>
            <a:off x="3422719" y="4522422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66" name="TextBox 26">
            <a:extLst>
              <a:ext uri="{FF2B5EF4-FFF2-40B4-BE49-F238E27FC236}">
                <a16:creationId xmlns:a16="http://schemas.microsoft.com/office/drawing/2014/main" id="{77FCDA20-4850-1A5F-2E5C-F9A3250EF4BA}"/>
              </a:ext>
            </a:extLst>
          </p:cNvPr>
          <p:cNvSpPr txBox="1"/>
          <p:nvPr/>
        </p:nvSpPr>
        <p:spPr>
          <a:xfrm>
            <a:off x="3534827" y="5049813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주요상권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74E2D8-EC44-BC63-316B-1AA904A44E39}"/>
              </a:ext>
            </a:extLst>
          </p:cNvPr>
          <p:cNvSpPr/>
          <p:nvPr/>
        </p:nvSpPr>
        <p:spPr>
          <a:xfrm>
            <a:off x="3410019" y="5929691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DB082266-59EC-38CB-1807-B1CFCC29D8BC}"/>
              </a:ext>
            </a:extLst>
          </p:cNvPr>
          <p:cNvSpPr txBox="1"/>
          <p:nvPr/>
        </p:nvSpPr>
        <p:spPr>
          <a:xfrm>
            <a:off x="3534827" y="6499860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혼잡도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3B62E1D1-6C8E-B08B-F347-30A6B74F73B6}"/>
              </a:ext>
            </a:extLst>
          </p:cNvPr>
          <p:cNvSpPr txBox="1"/>
          <p:nvPr/>
        </p:nvSpPr>
        <p:spPr>
          <a:xfrm>
            <a:off x="4969257" y="4028797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CDB347A2-DD6E-EE33-E1F9-0BA07D061A07}"/>
              </a:ext>
            </a:extLst>
          </p:cNvPr>
          <p:cNvSpPr txBox="1"/>
          <p:nvPr/>
        </p:nvSpPr>
        <p:spPr>
          <a:xfrm>
            <a:off x="4969257" y="5454751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508DFAAF-9319-1E74-9D0B-BDE8043FDD80}"/>
              </a:ext>
            </a:extLst>
          </p:cNvPr>
          <p:cNvSpPr txBox="1"/>
          <p:nvPr/>
        </p:nvSpPr>
        <p:spPr>
          <a:xfrm>
            <a:off x="4941775" y="6895932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7303226-DA11-1729-B447-1808A354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30" y="2626742"/>
            <a:ext cx="4789921" cy="4137699"/>
          </a:xfrm>
          <a:prstGeom prst="round2SameRect">
            <a:avLst>
              <a:gd name="adj1" fmla="val 3608"/>
              <a:gd name="adj2" fmla="val 0"/>
            </a:avLst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10FB17D-D296-0B90-6CC8-A418F7CB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29" y="6750742"/>
            <a:ext cx="4789922" cy="1593158"/>
          </a:xfrm>
          <a:prstGeom prst="round2SameRect">
            <a:avLst>
              <a:gd name="adj1" fmla="val 0"/>
              <a:gd name="adj2" fmla="val 6087"/>
            </a:avLst>
          </a:prstGeom>
        </p:spPr>
      </p:pic>
      <p:sp>
        <p:nvSpPr>
          <p:cNvPr id="80" name="TextBox 26">
            <a:extLst>
              <a:ext uri="{FF2B5EF4-FFF2-40B4-BE49-F238E27FC236}">
                <a16:creationId xmlns:a16="http://schemas.microsoft.com/office/drawing/2014/main" id="{EA96D208-6E90-864B-7E91-0A60A7F32C91}"/>
              </a:ext>
            </a:extLst>
          </p:cNvPr>
          <p:cNvSpPr txBox="1"/>
          <p:nvPr/>
        </p:nvSpPr>
        <p:spPr>
          <a:xfrm>
            <a:off x="11047931" y="2205282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Decribe</a:t>
            </a:r>
            <a:r>
              <a:rPr lang="en-US" altLang="ko-KR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of Property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7E978FC-6682-E56B-19DC-CC54F4FC9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640" y="3915488"/>
            <a:ext cx="2945758" cy="2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5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EF1D-E161-9E4D-270A-5F44FEC8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29451CB-993D-B6DC-82D7-84B8A45E703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01E4B40-8B19-C5E1-E0C9-A12A1885EA1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564EF8E-E75A-14F0-37D8-4608DECD660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2874AFB-02BB-BFC1-F27F-AFE0360FFEA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EC2F39C-97F4-0C7B-D029-7F3E8BDD638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선정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32366DC-8B74-F12F-D2CE-158805133EC0}"/>
              </a:ext>
            </a:extLst>
          </p:cNvPr>
          <p:cNvSpPr/>
          <p:nvPr/>
        </p:nvSpPr>
        <p:spPr>
          <a:xfrm>
            <a:off x="1295401" y="1935362"/>
            <a:ext cx="8335674" cy="7703937"/>
          </a:xfrm>
          <a:prstGeom prst="roundRect">
            <a:avLst>
              <a:gd name="adj" fmla="val 9937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26">
            <a:extLst>
              <a:ext uri="{FF2B5EF4-FFF2-40B4-BE49-F238E27FC236}">
                <a16:creationId xmlns:a16="http://schemas.microsoft.com/office/drawing/2014/main" id="{63F140EC-1ED6-1899-D243-74BBE1510279}"/>
              </a:ext>
            </a:extLst>
          </p:cNvPr>
          <p:cNvSpPr txBox="1"/>
          <p:nvPr/>
        </p:nvSpPr>
        <p:spPr>
          <a:xfrm>
            <a:off x="3733800" y="2175772"/>
            <a:ext cx="345034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</a:rPr>
              <a:t>Multi-output Regression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2CD2A7-C88F-8345-E49E-781416BA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10455"/>
          <a:stretch/>
        </p:blipFill>
        <p:spPr bwMode="auto">
          <a:xfrm>
            <a:off x="1804529" y="3160756"/>
            <a:ext cx="3297942" cy="2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E1F7-7FA7-C590-C95A-5CF5DEE2AD3E}"/>
              </a:ext>
            </a:extLst>
          </p:cNvPr>
          <p:cNvSpPr txBox="1"/>
          <p:nvPr/>
        </p:nvSpPr>
        <p:spPr>
          <a:xfrm>
            <a:off x="1125634" y="5295541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비교적 빠른 학습 속도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크기가 중간 규모일 때 효과적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2F14DE2-D13A-83A4-C316-84750E5317D4}"/>
              </a:ext>
            </a:extLst>
          </p:cNvPr>
          <p:cNvSpPr txBox="1"/>
          <p:nvPr/>
        </p:nvSpPr>
        <p:spPr>
          <a:xfrm>
            <a:off x="962890" y="286047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Random Forest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B74C86F7-7D9F-9EF9-DB45-D8B658F8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9" y="7000390"/>
            <a:ext cx="3145542" cy="15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B1195256-3314-2B32-BFA3-F1FD975382B8}"/>
              </a:ext>
            </a:extLst>
          </p:cNvPr>
          <p:cNvSpPr txBox="1"/>
          <p:nvPr/>
        </p:nvSpPr>
        <p:spPr>
          <a:xfrm>
            <a:off x="928230" y="6381228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Deep Neural Networks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2A5C2-231D-7776-2830-CF6D5BEF0374}"/>
              </a:ext>
            </a:extLst>
          </p:cNvPr>
          <p:cNvSpPr txBox="1"/>
          <p:nvPr/>
        </p:nvSpPr>
        <p:spPr>
          <a:xfrm>
            <a:off x="1007003" y="8640132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큰 데이터셋 과 복잡한 문제에서 유리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전처리와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하이퍼파라미터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튜닝 중요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5204BD65-739D-3DD2-3377-AFAEFCEADD0A}"/>
              </a:ext>
            </a:extLst>
          </p:cNvPr>
          <p:cNvSpPr txBox="1"/>
          <p:nvPr/>
        </p:nvSpPr>
        <p:spPr>
          <a:xfrm>
            <a:off x="5130882" y="638122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Linear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Regression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F789A485-57D5-1459-95A8-6E83EA8F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39" y="6985930"/>
            <a:ext cx="2687038" cy="16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B8B90-ACBC-DB1F-54BC-C98E8B5CDAC9}"/>
              </a:ext>
            </a:extLst>
          </p:cNvPr>
          <p:cNvSpPr txBox="1"/>
          <p:nvPr/>
        </p:nvSpPr>
        <p:spPr>
          <a:xfrm>
            <a:off x="6145608" y="8701339"/>
            <a:ext cx="268703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빠른 학습 소요시간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간단한 모델 해석 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25902EA-2DEF-8AC2-2366-D5E1A8842F88}"/>
              </a:ext>
            </a:extLst>
          </p:cNvPr>
          <p:cNvSpPr/>
          <p:nvPr/>
        </p:nvSpPr>
        <p:spPr>
          <a:xfrm flipH="1">
            <a:off x="5554068" y="2941632"/>
            <a:ext cx="29874" cy="649529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B93D16AD-47A4-356E-2A78-773C1C9A0E01}"/>
              </a:ext>
            </a:extLst>
          </p:cNvPr>
          <p:cNvSpPr/>
          <p:nvPr/>
        </p:nvSpPr>
        <p:spPr>
          <a:xfrm flipH="1">
            <a:off x="1443589" y="6087333"/>
            <a:ext cx="8081411" cy="9476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39C49956-D9CD-16FF-2FAE-54502767428E}"/>
              </a:ext>
            </a:extLst>
          </p:cNvPr>
          <p:cNvSpPr/>
          <p:nvPr/>
        </p:nvSpPr>
        <p:spPr>
          <a:xfrm rot="5400000">
            <a:off x="7240943" y="5416051"/>
            <a:ext cx="605382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C8456C-B3C0-2F46-13A1-06D4BE99D1F8}"/>
              </a:ext>
            </a:extLst>
          </p:cNvPr>
          <p:cNvSpPr/>
          <p:nvPr/>
        </p:nvSpPr>
        <p:spPr>
          <a:xfrm>
            <a:off x="5623272" y="2716062"/>
            <a:ext cx="3901728" cy="3286213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F8640B1D-645C-2DE8-152D-FD3A48D6A28F}"/>
              </a:ext>
            </a:extLst>
          </p:cNvPr>
          <p:cNvSpPr txBox="1"/>
          <p:nvPr/>
        </p:nvSpPr>
        <p:spPr>
          <a:xfrm>
            <a:off x="5468579" y="2861571"/>
            <a:ext cx="4205813" cy="30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Gradient Boosting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7167E-908C-FAFA-8986-516AAC25CBE1}"/>
              </a:ext>
            </a:extLst>
          </p:cNvPr>
          <p:cNvSpPr txBox="1"/>
          <p:nvPr/>
        </p:nvSpPr>
        <p:spPr>
          <a:xfrm>
            <a:off x="5596630" y="4914900"/>
            <a:ext cx="465573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메모리 효율적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적은 데이터로 높은 예측성능 제공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2300" name="Picture 12" descr="Gradient Boosting explained [demonstration]">
            <a:extLst>
              <a:ext uri="{FF2B5EF4-FFF2-40B4-BE49-F238E27FC236}">
                <a16:creationId xmlns:a16="http://schemas.microsoft.com/office/drawing/2014/main" id="{C3A383CA-3ED8-7038-FAD3-B012DCA11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 bwMode="auto">
          <a:xfrm>
            <a:off x="5815587" y="3543437"/>
            <a:ext cx="3557343" cy="12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E78D4680-FE2B-8956-37EB-B4AC048A35B9}"/>
              </a:ext>
            </a:extLst>
          </p:cNvPr>
          <p:cNvSpPr txBox="1"/>
          <p:nvPr/>
        </p:nvSpPr>
        <p:spPr>
          <a:xfrm>
            <a:off x="10981749" y="8420100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예측 모델로</a:t>
            </a: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,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 복수의 회귀 트리를 결합하는 </a:t>
            </a:r>
            <a:endParaRPr lang="en-US" altLang="ko-KR" sz="2000" dirty="0"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ts val="4060"/>
              </a:lnSpc>
            </a:pP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Gradient Boosting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모형인 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XGBoost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 선정 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3FAAF4-2CD3-06A9-9102-994576F59583}"/>
              </a:ext>
            </a:extLst>
          </p:cNvPr>
          <p:cNvSpPr/>
          <p:nvPr/>
        </p:nvSpPr>
        <p:spPr>
          <a:xfrm>
            <a:off x="10896600" y="1943099"/>
            <a:ext cx="6019800" cy="7696199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55B14651-39A7-5F68-B908-623BF06A6E66}"/>
              </a:ext>
            </a:extLst>
          </p:cNvPr>
          <p:cNvSpPr txBox="1"/>
          <p:nvPr/>
        </p:nvSpPr>
        <p:spPr>
          <a:xfrm>
            <a:off x="11731583" y="3309352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연속적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복합적 관계를 가진 데이터셋에 적합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3518E8-08CE-F823-3071-4886C460F575}"/>
              </a:ext>
            </a:extLst>
          </p:cNvPr>
          <p:cNvSpPr/>
          <p:nvPr/>
        </p:nvSpPr>
        <p:spPr>
          <a:xfrm>
            <a:off x="11619475" y="2792968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1. </a:t>
            </a:r>
            <a:r>
              <a:rPr lang="ko-KR" altLang="en-US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데이터의</a:t>
            </a:r>
            <a:r>
              <a:rPr lang="en-US" altLang="ko-KR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선형성 부족</a:t>
            </a:r>
            <a:endParaRPr lang="en-US" altLang="ko-KR" sz="1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1A23EB-3E85-F870-934A-630A70F9654B}"/>
              </a:ext>
            </a:extLst>
          </p:cNvPr>
          <p:cNvSpPr/>
          <p:nvPr/>
        </p:nvSpPr>
        <p:spPr>
          <a:xfrm>
            <a:off x="11619475" y="4229290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데이터셋 규모</a:t>
            </a:r>
            <a:endParaRPr lang="en-US" altLang="ko-KR" sz="1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76DDE94-B34C-073A-6B6B-D63CA15647AA}"/>
              </a:ext>
            </a:extLst>
          </p:cNvPr>
          <p:cNvSpPr txBox="1"/>
          <p:nvPr/>
        </p:nvSpPr>
        <p:spPr>
          <a:xfrm>
            <a:off x="11731583" y="4756681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적은 데이터로도 높은 예측성능 제공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메모리 사용량이 적고 학습속도 빠름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B5F805-2DC6-BD80-6FAD-F04F6E77617F}"/>
              </a:ext>
            </a:extLst>
          </p:cNvPr>
          <p:cNvSpPr/>
          <p:nvPr/>
        </p:nvSpPr>
        <p:spPr>
          <a:xfrm>
            <a:off x="11606775" y="5636559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다변량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타겟 예측 문제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CF75B1F-AA09-AB82-AAC6-7BC3A6A0E8C1}"/>
              </a:ext>
            </a:extLst>
          </p:cNvPr>
          <p:cNvSpPr txBox="1"/>
          <p:nvPr/>
        </p:nvSpPr>
        <p:spPr>
          <a:xfrm>
            <a:off x="11731583" y="6206728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다중 타겟을 별도의 모델로 학습하여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독립적인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5439A7-51F8-0C69-851E-43D3DB9D9072}"/>
              </a:ext>
            </a:extLst>
          </p:cNvPr>
          <p:cNvSpPr/>
          <p:nvPr/>
        </p:nvSpPr>
        <p:spPr>
          <a:xfrm>
            <a:off x="11623372" y="7065845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4. </a:t>
            </a:r>
            <a:r>
              <a:rPr lang="en-US" altLang="ko-KR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Hyperparameter </a:t>
            </a:r>
            <a:r>
              <a:rPr lang="ko-KR" altLang="en-US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조정</a:t>
            </a:r>
            <a:r>
              <a:rPr lang="en-US" altLang="ko-KR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용이</a:t>
            </a:r>
            <a:endParaRPr lang="en-US" altLang="ko-KR" sz="1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7F8DA0D-CCB7-22B6-0C27-2E9D34A611C2}"/>
              </a:ext>
            </a:extLst>
          </p:cNvPr>
          <p:cNvSpPr txBox="1"/>
          <p:nvPr/>
        </p:nvSpPr>
        <p:spPr>
          <a:xfrm>
            <a:off x="11748180" y="7636014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학습률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나무의 개수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최대 깊이 등의 다양한 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Hyperparameter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를 조정하여 쉽게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18B33906-5EE1-7521-4330-7290ABEC5CA2}"/>
              </a:ext>
            </a:extLst>
          </p:cNvPr>
          <p:cNvSpPr txBox="1"/>
          <p:nvPr/>
        </p:nvSpPr>
        <p:spPr>
          <a:xfrm>
            <a:off x="11802568" y="2183368"/>
            <a:ext cx="42058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Gradient Boosting Regressor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45547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2920D-4070-900D-FB7F-829BB134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E896ED-F8A4-54BE-8101-CC25E3556A4F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2547448-6721-A6B7-BE3E-F51D1155278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6C8CB87-2E15-BD42-6DEA-784B4B941D0F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FB2B7BC-AB3C-A308-AC72-64517214868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CE09490-E353-35DB-3FB1-F8EA7048CBD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7C081E-DBDB-BB20-7E19-8DEAA44CF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1" y="3734299"/>
            <a:ext cx="3018527" cy="3018527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63BF0C7D-B685-ABBE-D9B8-E447BB97A026}"/>
              </a:ext>
            </a:extLst>
          </p:cNvPr>
          <p:cNvSpPr txBox="1"/>
          <p:nvPr/>
        </p:nvSpPr>
        <p:spPr>
          <a:xfrm>
            <a:off x="236550" y="6752826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학습에 사용될 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7D5548C-733D-6524-DAD7-E010F929A763}"/>
              </a:ext>
            </a:extLst>
          </p:cNvPr>
          <p:cNvSpPr/>
          <p:nvPr/>
        </p:nvSpPr>
        <p:spPr>
          <a:xfrm rot="5400000">
            <a:off x="4664554" y="5203755"/>
            <a:ext cx="3045283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EC8C746-EEC6-34F3-4FC2-F4444BE4800B}"/>
              </a:ext>
            </a:extLst>
          </p:cNvPr>
          <p:cNvSpPr/>
          <p:nvPr/>
        </p:nvSpPr>
        <p:spPr>
          <a:xfrm>
            <a:off x="779138" y="3335878"/>
            <a:ext cx="4816501" cy="4627021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97B1E66-B415-752E-1F69-2149005F89D4}"/>
              </a:ext>
            </a:extLst>
          </p:cNvPr>
          <p:cNvSpPr/>
          <p:nvPr/>
        </p:nvSpPr>
        <p:spPr>
          <a:xfrm>
            <a:off x="6865665" y="2018066"/>
            <a:ext cx="10507935" cy="7621234"/>
          </a:xfrm>
          <a:prstGeom prst="roundRect">
            <a:avLst>
              <a:gd name="adj" fmla="val 10573"/>
            </a:avLst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XGBoost 개념 이해">
            <a:extLst>
              <a:ext uri="{FF2B5EF4-FFF2-40B4-BE49-F238E27FC236}">
                <a16:creationId xmlns:a16="http://schemas.microsoft.com/office/drawing/2014/main" id="{3F9FE72B-A2C1-23D4-F4E5-680CE39E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"/>
          <a:stretch/>
        </p:blipFill>
        <p:spPr bwMode="auto">
          <a:xfrm>
            <a:off x="7535004" y="3619500"/>
            <a:ext cx="3962400" cy="4250683"/>
          </a:xfrm>
          <a:prstGeom prst="roundRect">
            <a:avLst>
              <a:gd name="adj" fmla="val 111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3F67B84-8355-5C01-73E6-6D46349FD198}"/>
              </a:ext>
            </a:extLst>
          </p:cNvPr>
          <p:cNvSpPr txBox="1"/>
          <p:nvPr/>
        </p:nvSpPr>
        <p:spPr>
          <a:xfrm>
            <a:off x="8932698" y="3148440"/>
            <a:ext cx="167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8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endParaRPr lang="ko-KR" alt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F41EE7-79C4-ACCD-76E0-A4A3B5719681}"/>
              </a:ext>
            </a:extLst>
          </p:cNvPr>
          <p:cNvSpPr txBox="1"/>
          <p:nvPr/>
        </p:nvSpPr>
        <p:spPr>
          <a:xfrm>
            <a:off x="8864022" y="4314379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7CBEF7-44DC-3F65-B00A-8A8FF83F6C44}"/>
              </a:ext>
            </a:extLst>
          </p:cNvPr>
          <p:cNvSpPr txBox="1"/>
          <p:nvPr/>
        </p:nvSpPr>
        <p:spPr>
          <a:xfrm>
            <a:off x="10268798" y="4317771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11987F-EC4A-7BAD-DF41-73F05624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0227" y="2878732"/>
            <a:ext cx="3962018" cy="2544237"/>
          </a:xfrm>
          <a:prstGeom prst="roundRect">
            <a:avLst>
              <a:gd name="adj" fmla="val 11533"/>
            </a:avLst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7CDC85-7CDB-7C46-2300-76E8D2B31F63}"/>
              </a:ext>
            </a:extLst>
          </p:cNvPr>
          <p:cNvSpPr txBox="1"/>
          <p:nvPr/>
        </p:nvSpPr>
        <p:spPr>
          <a:xfrm>
            <a:off x="13406815" y="2388055"/>
            <a:ext cx="3288841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Hyperparameters </a:t>
            </a:r>
            <a:endParaRPr lang="ko-KR" altLang="en-US" sz="200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19F57E0C-4081-F40F-E068-25401EF56041}"/>
              </a:ext>
            </a:extLst>
          </p:cNvPr>
          <p:cNvSpPr txBox="1"/>
          <p:nvPr/>
        </p:nvSpPr>
        <p:spPr>
          <a:xfrm>
            <a:off x="13048456" y="5661573"/>
            <a:ext cx="3983789" cy="3291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모델이 평균 제곱 오차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(MSE)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를 </a:t>
            </a:r>
            <a:b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최소화하도록 학습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400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개의 결정 트리 생성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학습률을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0.01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로 설정하여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안정적 학습 진행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각 트리의 최대 깊이를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15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로 설정하여 모델의 복잡도 증가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리프 노드가 분할되기 위해 필요한 최소 샘플 가중치를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1.5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로 설정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9A847B52-FEEF-A3A8-EC99-89F0989F4941}"/>
              </a:ext>
            </a:extLst>
          </p:cNvPr>
          <p:cNvSpPr/>
          <p:nvPr/>
        </p:nvSpPr>
        <p:spPr>
          <a:xfrm rot="16200000">
            <a:off x="9223557" y="5250518"/>
            <a:ext cx="5922365" cy="1178792"/>
          </a:xfrm>
          <a:prstGeom prst="triangle">
            <a:avLst>
              <a:gd name="adj" fmla="val 50000"/>
            </a:avLst>
          </a:prstGeom>
          <a:solidFill>
            <a:srgbClr val="9FB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B63D3241-FC27-4646-9F7E-0AE6E67D8D8A}"/>
              </a:ext>
            </a:extLst>
          </p:cNvPr>
          <p:cNvSpPr txBox="1"/>
          <p:nvPr/>
        </p:nvSpPr>
        <p:spPr>
          <a:xfrm>
            <a:off x="6444912" y="8097548"/>
            <a:ext cx="6294184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여러 개의 결정 트리를 순차적으로 학습하여 </a:t>
            </a:r>
            <a:endParaRPr lang="en-US" altLang="ko-KR" sz="2000" dirty="0"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예측 오류를 줄이는 방식으로 작동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042BB97-26E5-C19F-D51C-D4AB420CFEB8}"/>
              </a:ext>
            </a:extLst>
          </p:cNvPr>
          <p:cNvSpPr/>
          <p:nvPr/>
        </p:nvSpPr>
        <p:spPr>
          <a:xfrm>
            <a:off x="7708129" y="3629987"/>
            <a:ext cx="3901728" cy="4384857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7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77070-6414-75F5-F58F-33BF892E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6FB57741-29BD-40E1-FDE5-301BE793EA3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61C89B0-7139-6561-3E65-938D42756055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D84304EF-EB5B-477B-5E1D-CD24CA7F0A5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845D0620-7B45-08FA-6830-656A007AAF6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6996C7C-59EE-4309-690C-95ED8618C62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1CD84F-7A23-DF1E-571A-DC1C111FA67F}"/>
              </a:ext>
            </a:extLst>
          </p:cNvPr>
          <p:cNvSpPr txBox="1"/>
          <p:nvPr/>
        </p:nvSpPr>
        <p:spPr>
          <a:xfrm>
            <a:off x="1423276" y="3766627"/>
            <a:ext cx="280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8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800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04BFDEA-01C3-D6DE-1E11-3D66DBBAB8F0}"/>
              </a:ext>
            </a:extLst>
          </p:cNvPr>
          <p:cNvSpPr/>
          <p:nvPr/>
        </p:nvSpPr>
        <p:spPr>
          <a:xfrm rot="5400000">
            <a:off x="3733092" y="5234793"/>
            <a:ext cx="3017510" cy="707568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365C49-8B1C-5CCC-3E29-611D55CCE3D0}"/>
              </a:ext>
            </a:extLst>
          </p:cNvPr>
          <p:cNvSpPr/>
          <p:nvPr/>
        </p:nvSpPr>
        <p:spPr>
          <a:xfrm>
            <a:off x="5815752" y="1935362"/>
            <a:ext cx="11656826" cy="7724593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73BCA-D4E1-53F6-C62B-2F2F2D6E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894" y="2354380"/>
            <a:ext cx="2625905" cy="3707653"/>
          </a:xfrm>
          <a:prstGeom prst="roundRect">
            <a:avLst>
              <a:gd name="adj" fmla="val 8606"/>
            </a:avLst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0344B337-4666-5BEC-0AB5-3F5633A3A63C}"/>
              </a:ext>
            </a:extLst>
          </p:cNvPr>
          <p:cNvSpPr txBox="1"/>
          <p:nvPr/>
        </p:nvSpPr>
        <p:spPr>
          <a:xfrm>
            <a:off x="13427494" y="6110406"/>
            <a:ext cx="4130703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Test data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에 대한 </a:t>
            </a:r>
            <a:r>
              <a:rPr lang="ko-KR" altLang="en-US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실제값</a:t>
            </a:r>
            <a:r>
              <a:rPr lang="en-US" altLang="ko-KR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(Actual)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과 </a:t>
            </a:r>
            <a:br>
              <a:rPr lang="en-US" altLang="ko-KR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</a:b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모델 예측</a:t>
            </a:r>
            <a:r>
              <a:rPr lang="en-US" altLang="ko-KR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(Predicted) 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비교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5CB68-D4E8-A0F9-2202-A402799A8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94" y="7015844"/>
            <a:ext cx="2629534" cy="1774406"/>
          </a:xfrm>
          <a:prstGeom prst="roundRect">
            <a:avLst>
              <a:gd name="adj" fmla="val 13010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DD79B9-510F-A142-8BB9-AD119650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57" b="-1"/>
          <a:stretch/>
        </p:blipFill>
        <p:spPr>
          <a:xfrm>
            <a:off x="6699680" y="2717867"/>
            <a:ext cx="6105425" cy="3721921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116FA628-6FE3-74AA-57C0-70C762FABA0B}"/>
              </a:ext>
            </a:extLst>
          </p:cNvPr>
          <p:cNvSpPr txBox="1"/>
          <p:nvPr/>
        </p:nvSpPr>
        <p:spPr>
          <a:xfrm>
            <a:off x="13427493" y="8847311"/>
            <a:ext cx="4130703" cy="37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모델 평가 지표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5333C7-919C-71E9-3DF2-54B99F6D42B3}"/>
              </a:ext>
            </a:extLst>
          </p:cNvPr>
          <p:cNvSpPr/>
          <p:nvPr/>
        </p:nvSpPr>
        <p:spPr>
          <a:xfrm>
            <a:off x="969257" y="3500393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8805D3-D8EA-C3DC-B2B8-BD076968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76" y="4559495"/>
            <a:ext cx="2916942" cy="2916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50DF36-755D-8AB2-0EA3-0D7E8A4E9006}"/>
              </a:ext>
            </a:extLst>
          </p:cNvPr>
          <p:cNvSpPr txBox="1"/>
          <p:nvPr/>
        </p:nvSpPr>
        <p:spPr>
          <a:xfrm>
            <a:off x="7723372" y="2095500"/>
            <a:ext cx="4285023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주택 유형별 예측 </a:t>
            </a:r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Car_cnt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(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차량 규모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)</a:t>
            </a:r>
            <a:endParaRPr lang="ko-KR" altLang="en-US" sz="20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1C9854-76CA-5005-5D1D-5C4283882E0A}"/>
              </a:ext>
            </a:extLst>
          </p:cNvPr>
          <p:cNvSpPr/>
          <p:nvPr/>
        </p:nvSpPr>
        <p:spPr>
          <a:xfrm>
            <a:off x="6699681" y="2568325"/>
            <a:ext cx="6332406" cy="3871463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EFB09E7-474A-A902-ACF8-E986C1FEC672}"/>
              </a:ext>
            </a:extLst>
          </p:cNvPr>
          <p:cNvSpPr txBox="1"/>
          <p:nvPr/>
        </p:nvSpPr>
        <p:spPr>
          <a:xfrm>
            <a:off x="6657855" y="6521276"/>
            <a:ext cx="6374231" cy="218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행복주택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은 예측된 차량 수가 가장 높고 변동성이 크며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국민임대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와 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공공임대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는 차량 수가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</a:rPr>
              <a:t>1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에 집중됨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</a:rPr>
              <a:t>+ 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영구임대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는 국민임대보다 약간 높은 차량 수를 예측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R²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: 모델이 데이터를 잘 학습하여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대부분을 설명하고 있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MSE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MAE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: 모델의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가까워, 정확도가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높음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9B30A78B-4E40-DD5B-F6FC-83EAA2F024A5}"/>
              </a:ext>
            </a:extLst>
          </p:cNvPr>
          <p:cNvSpPr txBox="1"/>
          <p:nvPr/>
        </p:nvSpPr>
        <p:spPr>
          <a:xfrm>
            <a:off x="6289638" y="8615055"/>
            <a:ext cx="735685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예</a:t>
            </a: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측모델은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행복주택과 국민임대/공공임대 간 차이를 잘 학습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하여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차량 수가 높은 행복주택과 낮은 국민임대/공공임대의 차이를 명확히 나타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061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78490-1969-D5BE-3876-F8769476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4221059-174B-D73A-BB4C-2A5F5E8B157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67BD130-AD65-35CE-62A5-8B6E81A93D1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7E253-B1FA-98A7-5BD9-D3464BF976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800510B-9B98-8D18-4E5F-33B1B374ED3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21D351C-B62F-F6BC-9DB0-6A8947F687F6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8D299866-9C4C-6020-6CF0-EA039F578FE3}"/>
              </a:ext>
            </a:extLst>
          </p:cNvPr>
          <p:cNvSpPr/>
          <p:nvPr/>
        </p:nvSpPr>
        <p:spPr>
          <a:xfrm rot="5400000">
            <a:off x="8680257" y="5076729"/>
            <a:ext cx="366945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D1F504-BC05-E4EE-92B2-ECECE521BC87}"/>
              </a:ext>
            </a:extLst>
          </p:cNvPr>
          <p:cNvSpPr/>
          <p:nvPr/>
        </p:nvSpPr>
        <p:spPr>
          <a:xfrm>
            <a:off x="658371" y="2324100"/>
            <a:ext cx="5019657" cy="6857995"/>
          </a:xfrm>
          <a:prstGeom prst="roundRect">
            <a:avLst>
              <a:gd name="adj" fmla="val 9566"/>
            </a:avLst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A9615-395B-D7A9-4C13-3B7C0D9B5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8" r="388" b="439"/>
          <a:stretch/>
        </p:blipFill>
        <p:spPr>
          <a:xfrm>
            <a:off x="838201" y="6362701"/>
            <a:ext cx="4180930" cy="1957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4D754-536F-0CCF-A071-64D9FD6C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9901"/>
            <a:ext cx="4180929" cy="3384166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B6467DE-FD70-7CDE-EDE0-85CC48D8DA6E}"/>
              </a:ext>
            </a:extLst>
          </p:cNvPr>
          <p:cNvSpPr txBox="1"/>
          <p:nvPr/>
        </p:nvSpPr>
        <p:spPr>
          <a:xfrm>
            <a:off x="621399" y="256649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41EB34-0028-57F1-317E-6D7071108843}"/>
              </a:ext>
            </a:extLst>
          </p:cNvPr>
          <p:cNvSpPr/>
          <p:nvPr/>
        </p:nvSpPr>
        <p:spPr>
          <a:xfrm>
            <a:off x="6629400" y="3087518"/>
            <a:ext cx="3200400" cy="4800599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9C7810-FC9D-7779-0B77-3C1FB82D2B83}"/>
              </a:ext>
            </a:extLst>
          </p:cNvPr>
          <p:cNvSpPr/>
          <p:nvPr/>
        </p:nvSpPr>
        <p:spPr>
          <a:xfrm>
            <a:off x="6858000" y="399994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E72DA-F446-1546-68B1-A2E8DE9BC15E}"/>
              </a:ext>
            </a:extLst>
          </p:cNvPr>
          <p:cNvSpPr txBox="1"/>
          <p:nvPr/>
        </p:nvSpPr>
        <p:spPr>
          <a:xfrm>
            <a:off x="7005043" y="403922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D0FC99-8187-A6C5-A379-D4C5B14CF558}"/>
              </a:ext>
            </a:extLst>
          </p:cNvPr>
          <p:cNvSpPr/>
          <p:nvPr/>
        </p:nvSpPr>
        <p:spPr>
          <a:xfrm>
            <a:off x="6870895" y="52410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DABB3E-0F08-426F-49CF-E50B0F1E589B}"/>
              </a:ext>
            </a:extLst>
          </p:cNvPr>
          <p:cNvSpPr txBox="1"/>
          <p:nvPr/>
        </p:nvSpPr>
        <p:spPr>
          <a:xfrm>
            <a:off x="6991206" y="5262493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D3E10B-3AC9-205A-B606-F52FA1AE1DF2}"/>
              </a:ext>
            </a:extLst>
          </p:cNvPr>
          <p:cNvSpPr/>
          <p:nvPr/>
        </p:nvSpPr>
        <p:spPr>
          <a:xfrm>
            <a:off x="6870895" y="643241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251F82-15A1-FAB1-DB0D-B5E1F58E9334}"/>
              </a:ext>
            </a:extLst>
          </p:cNvPr>
          <p:cNvSpPr txBox="1"/>
          <p:nvPr/>
        </p:nvSpPr>
        <p:spPr>
          <a:xfrm>
            <a:off x="7005043" y="6410468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블록코드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기준으로 병합</a:t>
            </a:r>
            <a:endParaRPr lang="ko-KR" altLang="en-US" sz="2000" dirty="0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B16D271B-DA45-BE42-8DB5-77748E25BC7B}"/>
              </a:ext>
            </a:extLst>
          </p:cNvPr>
          <p:cNvSpPr txBox="1"/>
          <p:nvPr/>
        </p:nvSpPr>
        <p:spPr>
          <a:xfrm>
            <a:off x="7342726" y="3465947"/>
            <a:ext cx="1726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09AF195-3817-E637-1977-BEC02689E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60" y="4923687"/>
            <a:ext cx="677611" cy="6776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51C72E7-663A-A483-34EF-84D15A779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073" y="3642314"/>
            <a:ext cx="3122454" cy="3526465"/>
          </a:xfrm>
          <a:prstGeom prst="roundRect">
            <a:avLst>
              <a:gd name="adj" fmla="val 5068"/>
            </a:avLst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3921091-02A6-091F-433D-EEC8B665E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3596" y="3661584"/>
            <a:ext cx="2351404" cy="3526464"/>
          </a:xfrm>
          <a:prstGeom prst="roundRect">
            <a:avLst>
              <a:gd name="adj" fmla="val 4532"/>
            </a:avLst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0B429AD-C7F0-6C7D-48E2-A5EEE1B0C106}"/>
              </a:ext>
            </a:extLst>
          </p:cNvPr>
          <p:cNvSpPr/>
          <p:nvPr/>
        </p:nvSpPr>
        <p:spPr>
          <a:xfrm>
            <a:off x="11201399" y="3048637"/>
            <a:ext cx="6172201" cy="4331960"/>
          </a:xfrm>
          <a:prstGeom prst="roundRect">
            <a:avLst>
              <a:gd name="adj" fmla="val 11306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F5E2C8F2-D3E1-7653-3E52-F359219F8D25}"/>
              </a:ext>
            </a:extLst>
          </p:cNvPr>
          <p:cNvSpPr txBox="1"/>
          <p:nvPr/>
        </p:nvSpPr>
        <p:spPr>
          <a:xfrm>
            <a:off x="13111797" y="3250562"/>
            <a:ext cx="235140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데이터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DC7FB787-A518-3536-D17D-7BEFD40F06BB}"/>
              </a:ext>
            </a:extLst>
          </p:cNvPr>
          <p:cNvSpPr txBox="1"/>
          <p:nvPr/>
        </p:nvSpPr>
        <p:spPr>
          <a:xfrm>
            <a:off x="11336661" y="7483842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대상구역 데이터 제작 후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복합데이터로  병합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A4F484D-080C-F46D-876B-B202531B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83" y="3908058"/>
            <a:ext cx="4569417" cy="49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F57A98-BC09-DEDB-D7B7-57744AB36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60" y="8489970"/>
            <a:ext cx="1097965" cy="10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EA387-ECF0-A297-7E76-7A2C0DF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8CABA29-437A-698D-0255-4BBAC4BE458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7936A56-1D0F-45BA-6592-41886819AEC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18C01D-59C8-C837-F7AC-0D3E2776468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7EB6728-9BED-0B4A-0086-A97E5BF9211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F144CC9-62E6-D42A-17AA-1D86A08F17CD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적정 차량규모 예측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918349-BA68-7BC9-6AA4-22C7AF1579A2}"/>
              </a:ext>
            </a:extLst>
          </p:cNvPr>
          <p:cNvSpPr/>
          <p:nvPr/>
        </p:nvSpPr>
        <p:spPr>
          <a:xfrm>
            <a:off x="963170" y="2628902"/>
            <a:ext cx="4511131" cy="6248398"/>
          </a:xfrm>
          <a:prstGeom prst="roundRect">
            <a:avLst>
              <a:gd name="adj" fmla="val 9566"/>
            </a:avLst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12075325-2ECC-BE0E-3D6B-9895183E8BCB}"/>
              </a:ext>
            </a:extLst>
          </p:cNvPr>
          <p:cNvSpPr txBox="1"/>
          <p:nvPr/>
        </p:nvSpPr>
        <p:spPr>
          <a:xfrm>
            <a:off x="693464" y="2861572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데이터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65D0-70F1-4148-E12F-12CDC402E5FE}"/>
              </a:ext>
            </a:extLst>
          </p:cNvPr>
          <p:cNvSpPr txBox="1"/>
          <p:nvPr/>
        </p:nvSpPr>
        <p:spPr>
          <a:xfrm>
            <a:off x="7013035" y="4026851"/>
            <a:ext cx="2800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학습된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을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</a:p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통한 예측 수행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endParaRPr lang="ko-KR" altLang="en-US" sz="2000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34B63B13-9453-FFD9-0A2B-492E56458A25}"/>
              </a:ext>
            </a:extLst>
          </p:cNvPr>
          <p:cNvSpPr/>
          <p:nvPr/>
        </p:nvSpPr>
        <p:spPr>
          <a:xfrm rot="5400000">
            <a:off x="3384370" y="5400283"/>
            <a:ext cx="5326949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5F384-23DE-6211-35EA-441ED738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79" y="4807067"/>
            <a:ext cx="2916942" cy="29169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EBF757-04FF-5D78-7416-0DDE62C8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57" y="3830456"/>
            <a:ext cx="3018527" cy="3018527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9A453AAC-7E10-BAD3-6272-13CBD3C45274}"/>
              </a:ext>
            </a:extLst>
          </p:cNvPr>
          <p:cNvSpPr txBox="1"/>
          <p:nvPr/>
        </p:nvSpPr>
        <p:spPr>
          <a:xfrm>
            <a:off x="0" y="7099654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예측에 사용될 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데이터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692C5D-AA3C-1896-4543-7D9D3379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" t="5660" r="-87" b="-1098"/>
          <a:stretch/>
        </p:blipFill>
        <p:spPr>
          <a:xfrm>
            <a:off x="11674398" y="3412631"/>
            <a:ext cx="5050541" cy="3094187"/>
          </a:xfrm>
          <a:prstGeom prst="rect">
            <a:avLst/>
          </a:prstGeom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670BCD2-8009-DBA0-6444-43EFF7672C21}"/>
              </a:ext>
            </a:extLst>
          </p:cNvPr>
          <p:cNvSpPr/>
          <p:nvPr/>
        </p:nvSpPr>
        <p:spPr>
          <a:xfrm rot="5400000">
            <a:off x="9096762" y="5672202"/>
            <a:ext cx="3337553" cy="707568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BD9A96-5B65-AA5D-AC07-D1D3B4EAAF89}"/>
              </a:ext>
            </a:extLst>
          </p:cNvPr>
          <p:cNvSpPr/>
          <p:nvPr/>
        </p:nvSpPr>
        <p:spPr>
          <a:xfrm>
            <a:off x="6588312" y="3685441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88266F67-631B-FDFE-BE7A-01B55787CCB4}"/>
              </a:ext>
            </a:extLst>
          </p:cNvPr>
          <p:cNvSpPr txBox="1"/>
          <p:nvPr/>
        </p:nvSpPr>
        <p:spPr>
          <a:xfrm>
            <a:off x="11696169" y="8267700"/>
            <a:ext cx="5982231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: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2022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년 이후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건설승인된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공공임대주택은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"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공공주택특별법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"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 따라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'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통합공공임대주택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'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으로 운영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endParaRPr lang="en-US" altLang="ko-KR" sz="16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8439A9-6A48-6A13-1DEB-526BC6A14FB1}"/>
              </a:ext>
            </a:extLst>
          </p:cNvPr>
          <p:cNvSpPr/>
          <p:nvPr/>
        </p:nvSpPr>
        <p:spPr>
          <a:xfrm>
            <a:off x="11201399" y="2324100"/>
            <a:ext cx="6019800" cy="7007421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2925816E-9CF4-DD26-2C97-9E1A3E24205A}"/>
              </a:ext>
            </a:extLst>
          </p:cNvPr>
          <p:cNvSpPr txBox="1"/>
          <p:nvPr/>
        </p:nvSpPr>
        <p:spPr>
          <a:xfrm>
            <a:off x="11674397" y="2699901"/>
            <a:ext cx="50505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 데이터 예측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59E923A-DCC7-B430-36DD-F377D1EA211B}"/>
              </a:ext>
            </a:extLst>
          </p:cNvPr>
          <p:cNvSpPr txBox="1"/>
          <p:nvPr/>
        </p:nvSpPr>
        <p:spPr>
          <a:xfrm>
            <a:off x="11576524" y="6346329"/>
            <a:ext cx="5982231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통합공공임대의 차량 수가 더 많을 것으로 예측되며, 일부 지역에서는 예외적으로 높은 차량 수(이상치)가 관찰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행복주택은 차량 수가 적고 안정적인 분포를 보여,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예상되는 차량 수가 대부분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1.0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 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까움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642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298F7DA-AC29-234D-022C-DEE45D138F3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549766F-AFB9-3404-D300-8387D62D104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FD94B3-4F46-E5A4-D634-3B94B2B2EA2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BA2AE29-A6E1-AF02-3C2E-061C4BEC05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9A279A1-85BE-E933-5FD0-7984B9DF1194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B5A41E4-6F0B-6164-C539-E5D6C1ED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E9D9A2A-192A-FAB9-CFAA-72DF97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79" y="2628900"/>
            <a:ext cx="5638800" cy="5564231"/>
          </a:xfrm>
          <a:prstGeom prst="roundRect">
            <a:avLst>
              <a:gd name="adj" fmla="val 7705"/>
            </a:avLst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33AF391D-A64E-8AAE-71F2-C43FEC5DC67B}"/>
              </a:ext>
            </a:extLst>
          </p:cNvPr>
          <p:cNvSpPr txBox="1"/>
          <p:nvPr/>
        </p:nvSpPr>
        <p:spPr>
          <a:xfrm>
            <a:off x="1834308" y="8378280"/>
            <a:ext cx="50505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2405945-5843-3800-2F87-6B8A2343E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49A963-4B00-0B0E-9C10-BB6718C93CED}"/>
              </a:ext>
            </a:extLst>
          </p:cNvPr>
          <p:cNvSpPr/>
          <p:nvPr/>
        </p:nvSpPr>
        <p:spPr>
          <a:xfrm>
            <a:off x="8061389" y="3162300"/>
            <a:ext cx="8153400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30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 중심의 거주인구와 공유차량 활용 점수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(VUS) 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간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</a:t>
            </a:r>
            <a:b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양의 상관관계가 화성시와 하남시 모두에서 관찰됨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젊은 세대의 공유차량 수요가 높음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sz="24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4556D5-B879-7F15-678A-3F5BA180A832}"/>
              </a:ext>
            </a:extLst>
          </p:cNvPr>
          <p:cNvSpPr/>
          <p:nvPr/>
        </p:nvSpPr>
        <p:spPr>
          <a:xfrm>
            <a:off x="8031194" y="5199743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청년층 비율이 높은 단지(예: 행복주택)에는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이용률을 고려한 효율적 배치가 필요.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BA346C-3AFA-F65E-79B8-4677EB366B37}"/>
              </a:ext>
            </a:extLst>
          </p:cNvPr>
          <p:cNvSpPr/>
          <p:nvPr/>
        </p:nvSpPr>
        <p:spPr>
          <a:xfrm>
            <a:off x="8001000" y="7237186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인구구조 변화와 세대당 차량 이용률을 고려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 신규 공급 시 설계 단계부터 반영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해야 함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>
            <a:extLst>
              <a:ext uri="{FF2B5EF4-FFF2-40B4-BE49-F238E27FC236}">
                <a16:creationId xmlns:a16="http://schemas.microsoft.com/office/drawing/2014/main" id="{744ACEB5-FB68-F4A5-E331-98C83258B37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024" name="Freeform 3">
              <a:extLst>
                <a:ext uri="{FF2B5EF4-FFF2-40B4-BE49-F238E27FC236}">
                  <a16:creationId xmlns:a16="http://schemas.microsoft.com/office/drawing/2014/main" id="{993CC4D0-0C82-65B4-59F7-891D550CE9B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25" name="TextBox 4">
              <a:extLst>
                <a:ext uri="{FF2B5EF4-FFF2-40B4-BE49-F238E27FC236}">
                  <a16:creationId xmlns:a16="http://schemas.microsoft.com/office/drawing/2014/main" id="{223CC939-71FE-B06F-F1B3-2865819BFF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1AFEE4-D254-57F2-75A7-3F5BE495CD6D}"/>
              </a:ext>
            </a:extLst>
          </p:cNvPr>
          <p:cNvSpPr/>
          <p:nvPr/>
        </p:nvSpPr>
        <p:spPr>
          <a:xfrm>
            <a:off x="1452099" y="5342078"/>
            <a:ext cx="2753663" cy="2539653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카셰어링 추천 투루카 하루 단기 자동차 대여 렌트 후기">
            <a:extLst>
              <a:ext uri="{FF2B5EF4-FFF2-40B4-BE49-F238E27FC236}">
                <a16:creationId xmlns:a16="http://schemas.microsoft.com/office/drawing/2014/main" id="{CEFFAFB8-F426-3EE7-43BD-E2C7E34A5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88" y="6723590"/>
            <a:ext cx="961682" cy="96168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쏘카 - 숙박부터 카셰어링까지 한 번에 - Google Play 앱">
            <a:extLst>
              <a:ext uri="{FF2B5EF4-FFF2-40B4-BE49-F238E27FC236}">
                <a16:creationId xmlns:a16="http://schemas.microsoft.com/office/drawing/2014/main" id="{8F81FB6A-FCFB-7424-F81D-EB29B230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56" y="5595731"/>
            <a:ext cx="961680" cy="9616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위굴리 wegooli">
            <a:extLst>
              <a:ext uri="{FF2B5EF4-FFF2-40B4-BE49-F238E27FC236}">
                <a16:creationId xmlns:a16="http://schemas.microsoft.com/office/drawing/2014/main" id="{7F3B7671-3B46-AC62-EE67-CD5CD4E7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58" y="6723590"/>
            <a:ext cx="991603" cy="961682"/>
          </a:xfrm>
          <a:prstGeom prst="roundRect">
            <a:avLst>
              <a:gd name="adj" fmla="val 22031"/>
            </a:avLst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 car - 그린카의 새로운 이름 - Google Play 앱">
            <a:extLst>
              <a:ext uri="{FF2B5EF4-FFF2-40B4-BE49-F238E27FC236}">
                <a16:creationId xmlns:a16="http://schemas.microsoft.com/office/drawing/2014/main" id="{35054964-40E1-E2E7-4A78-0430ED8D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82" y="5595731"/>
            <a:ext cx="961680" cy="9616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8865C6-6D32-0401-7EF6-E1F796BC39F0}"/>
              </a:ext>
            </a:extLst>
          </p:cNvPr>
          <p:cNvSpPr txBox="1"/>
          <p:nvPr/>
        </p:nvSpPr>
        <p:spPr>
          <a:xfrm>
            <a:off x="2169071" y="7970103"/>
            <a:ext cx="6293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 문제 대두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비용 절감 효과로 인한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서비스 이용자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수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증가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추세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C0D2B31A-43E4-6CF3-8247-D1F3243FAB40}"/>
              </a:ext>
            </a:extLst>
          </p:cNvPr>
          <p:cNvSpPr txBox="1"/>
          <p:nvPr/>
        </p:nvSpPr>
        <p:spPr>
          <a:xfrm>
            <a:off x="10913849" y="7605236"/>
            <a:ext cx="59263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단지 내 공유차량 </a:t>
            </a:r>
            <a:r>
              <a:rPr lang="ko-KR" altLang="en-US" sz="24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이용량이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점차적으로 증가할 것으로 예상됨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048" name="Picture 24" descr="질주하는 차량공유 시장, 2040년 4000조 시장된다  - 머니투데이">
            <a:extLst>
              <a:ext uri="{FF2B5EF4-FFF2-40B4-BE49-F238E27FC236}">
                <a16:creationId xmlns:a16="http://schemas.microsoft.com/office/drawing/2014/main" id="{3A8C5720-E6B2-E535-E5B7-E3E1EE79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51" y="5385883"/>
            <a:ext cx="4796810" cy="2495847"/>
          </a:xfrm>
          <a:prstGeom prst="roundRect">
            <a:avLst>
              <a:gd name="adj" fmla="val 11503"/>
            </a:avLst>
          </a:prstGeom>
          <a:noFill/>
          <a:ln w="57150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A7A0FF-0A7C-D762-4085-41CD27944764}"/>
              </a:ext>
            </a:extLst>
          </p:cNvPr>
          <p:cNvSpPr txBox="1"/>
          <p:nvPr/>
        </p:nvSpPr>
        <p:spPr>
          <a:xfrm>
            <a:off x="457200" y="9818013"/>
            <a:ext cx="7858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150"/>
              </a:spcAft>
            </a:pP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출처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공공주택 업무처리지침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국가법령 정보센터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),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질주하는 차량공유 시장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, 2040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년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4000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조 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시장된다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머니투데이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b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          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LH, 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임대주택 단지 </a:t>
            </a:r>
            <a:r>
              <a:rPr lang="ko-KR" altLang="en-US" sz="1100" b="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행복카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 서비스 확대 추진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국토일보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ko-KR" altLang="en-US" sz="11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1D0CD38-D0D7-3517-0F33-A413E5891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384" y="2667500"/>
            <a:ext cx="6705600" cy="2403404"/>
          </a:xfrm>
          <a:prstGeom prst="roundRect">
            <a:avLst/>
          </a:prstGeom>
          <a:ln w="57150">
            <a:solidFill>
              <a:srgbClr val="5171FF"/>
            </a:solidFill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E96431C-6864-09BC-8780-C800C8C8B2A8}"/>
              </a:ext>
            </a:extLst>
          </p:cNvPr>
          <p:cNvSpPr/>
          <p:nvPr/>
        </p:nvSpPr>
        <p:spPr>
          <a:xfrm>
            <a:off x="2411376" y="4672880"/>
            <a:ext cx="5791200" cy="3074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1014FE4-272C-C818-F79E-7378711F01BC}"/>
              </a:ext>
            </a:extLst>
          </p:cNvPr>
          <p:cNvCxnSpPr>
            <a:cxnSpLocks/>
          </p:cNvCxnSpPr>
          <p:nvPr/>
        </p:nvCxnSpPr>
        <p:spPr>
          <a:xfrm flipH="1">
            <a:off x="8202576" y="4312769"/>
            <a:ext cx="243796" cy="400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8F5D74-D224-FBEB-C497-794813886CB7}"/>
              </a:ext>
            </a:extLst>
          </p:cNvPr>
          <p:cNvCxnSpPr>
            <a:cxnSpLocks/>
          </p:cNvCxnSpPr>
          <p:nvPr/>
        </p:nvCxnSpPr>
        <p:spPr>
          <a:xfrm>
            <a:off x="2173620" y="4267366"/>
            <a:ext cx="248313" cy="441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F35D0A9-EA91-AFF0-74BE-DAC252E34072}"/>
              </a:ext>
            </a:extLst>
          </p:cNvPr>
          <p:cNvSpPr/>
          <p:nvPr/>
        </p:nvSpPr>
        <p:spPr>
          <a:xfrm>
            <a:off x="2173620" y="3445900"/>
            <a:ext cx="6284258" cy="9383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192E4A35-EA9C-AF03-9862-332A7232B974}"/>
              </a:ext>
            </a:extLst>
          </p:cNvPr>
          <p:cNvSpPr txBox="1"/>
          <p:nvPr/>
        </p:nvSpPr>
        <p:spPr>
          <a:xfrm>
            <a:off x="2155457" y="3558602"/>
            <a:ext cx="635910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68579" algn="ctr"/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공공주택 주차장 일부를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공유차량 이용</a:t>
            </a:r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을 위한 </a:t>
            </a:r>
            <a:endParaRPr lang="en-US" altLang="ko-KR" sz="2400" b="0" i="0" dirty="0"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indent="-68579" algn="ctr"/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전용주차 구획으로 정할 수 있게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됨 </a:t>
            </a:r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(2016.06)</a:t>
            </a:r>
            <a:endParaRPr lang="en-US" sz="24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790B601-28F9-B46D-9DDD-B5D7D1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34" y="3363067"/>
            <a:ext cx="5451428" cy="4093527"/>
          </a:xfrm>
          <a:prstGeom prst="roundRect">
            <a:avLst>
              <a:gd name="adj" fmla="val 10856"/>
            </a:avLst>
          </a:prstGeom>
          <a:noFill/>
          <a:ln w="57150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>
            <a:extLst>
              <a:ext uri="{FF2B5EF4-FFF2-40B4-BE49-F238E27FC236}">
                <a16:creationId xmlns:a16="http://schemas.microsoft.com/office/drawing/2014/main" id="{118A9D05-3CEB-7491-4132-B20C3ECC1D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A811B95-576A-DCF8-E6C5-D45FB789D712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altLang="ko-KR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 및 목표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7FBFEA6-9475-4CDA-DE05-A8ECE23339D2}"/>
              </a:ext>
            </a:extLst>
          </p:cNvPr>
          <p:cNvSpPr/>
          <p:nvPr/>
        </p:nvSpPr>
        <p:spPr>
          <a:xfrm rot="5400000">
            <a:off x="8693576" y="4977353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26F00-CC1C-A487-FA6F-E6995063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3E61F8D8-3EBE-3B47-612A-AC0A069830C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A93CAA0-1A19-5338-BDBE-2F2801EAAA0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11CBC21-1C39-2C5C-B7B5-39AFAFA1C38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4CBA0A87-8E8F-9D18-A9DE-6F4B1117954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339CE2-8662-9739-F405-AFCABB737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2959D08-5E42-F2FB-4BE3-5555A08AE828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E5E912-2C91-9832-6644-3085E4245047}"/>
              </a:ext>
            </a:extLst>
          </p:cNvPr>
          <p:cNvSpPr/>
          <p:nvPr/>
        </p:nvSpPr>
        <p:spPr>
          <a:xfrm>
            <a:off x="8061389" y="3162300"/>
            <a:ext cx="8153400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상권 접근성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반경 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300m 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내 상권 밀집도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과 공유차량 활용 점수는 약한 양의 상관관계를 보여 상권 밀도가 높은 지역에서 차량 활용이 조금 더 활발한 것을 확인</a:t>
            </a:r>
            <a:endParaRPr lang="en-US" altLang="ko-KR" sz="24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F6064E-F8D9-FC94-6EE7-C599B5C56184}"/>
              </a:ext>
            </a:extLst>
          </p:cNvPr>
          <p:cNvSpPr/>
          <p:nvPr/>
        </p:nvSpPr>
        <p:spPr>
          <a:xfrm>
            <a:off x="8031194" y="5199743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교산지구 내 상권 밀도가 높은 구역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예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주요 블록 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A-7 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등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을 중심으로 차량을 추가 배치함으로써 이용 편의성 증대 필요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DFC667-617E-AD27-26EA-198BB3A46605}"/>
              </a:ext>
            </a:extLst>
          </p:cNvPr>
          <p:cNvSpPr/>
          <p:nvPr/>
        </p:nvSpPr>
        <p:spPr>
          <a:xfrm>
            <a:off x="8001000" y="7237186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상권 밀도가 낮은 지역에는 차량 부족 문제를 해결하기 위해 차량 규모를 늘리거나 대체 교통수단을 병행할 필요가 있음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C7D457A-3DF5-CF0D-00E0-89CFC34DDA77}"/>
              </a:ext>
            </a:extLst>
          </p:cNvPr>
          <p:cNvSpPr txBox="1"/>
          <p:nvPr/>
        </p:nvSpPr>
        <p:spPr>
          <a:xfrm>
            <a:off x="1834308" y="834241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1C04CB5-68E0-4CC9-0EE0-5E62619D4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r="6367"/>
          <a:stretch/>
        </p:blipFill>
        <p:spPr bwMode="auto">
          <a:xfrm>
            <a:off x="1540179" y="2624503"/>
            <a:ext cx="5638800" cy="5564232"/>
          </a:xfrm>
          <a:prstGeom prst="roundRect">
            <a:avLst>
              <a:gd name="adj" fmla="val 10267"/>
            </a:avLst>
          </a:prstGeom>
          <a:noFill/>
          <a:ln w="38100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42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0459-D3EE-FEBF-1F7B-33CD59F1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B67D89B-1ABB-9604-DB71-0D69B3F5B9E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E7B5BEA3-B7B7-DB0D-F2FF-4CB68E80556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3E17D8-175E-F058-E9F9-6D86A4879C9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93DDF57F-B5A7-78BE-6749-6D7B9493DBA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42A861-9621-5C18-C14D-34B21D06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C902682-A77E-D788-6272-CF4FE853F95E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3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E4FD44A3-423F-1CEC-4F69-5920C8A8B77D}"/>
              </a:ext>
            </a:extLst>
          </p:cNvPr>
          <p:cNvSpPr txBox="1"/>
          <p:nvPr/>
        </p:nvSpPr>
        <p:spPr>
          <a:xfrm>
            <a:off x="1905000" y="826770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</a:t>
            </a:r>
            <a:r>
              <a:rPr lang="ko-KR" alt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조감도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520EF2-9261-783E-3FFA-2E1A49D8543D}"/>
              </a:ext>
            </a:extLst>
          </p:cNvPr>
          <p:cNvSpPr/>
          <p:nvPr/>
        </p:nvSpPr>
        <p:spPr>
          <a:xfrm>
            <a:off x="8061389" y="3162300"/>
            <a:ext cx="8153400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대중교통 접근성이 낮은 교산지구 내 외곽 지역에는 차량 수를 충분히 배치해 대중교통 공백을 보완 필요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E737DD-B931-16A4-2581-B0E9C2089C42}"/>
              </a:ext>
            </a:extLst>
          </p:cNvPr>
          <p:cNvSpPr/>
          <p:nvPr/>
        </p:nvSpPr>
        <p:spPr>
          <a:xfrm>
            <a:off x="8031194" y="5199743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교통 혼잡도가 높은 지역에는 차량 재배치 전략을 통해 혼잡을 최소화하고</a:t>
            </a:r>
            <a: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낮은 지역으로 차량 이동 유도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8B7B26-9B6C-2E7D-8DBF-575A98E0C46E}"/>
              </a:ext>
            </a:extLst>
          </p:cNvPr>
          <p:cNvSpPr/>
          <p:nvPr/>
        </p:nvSpPr>
        <p:spPr>
          <a:xfrm>
            <a:off x="8001000" y="7237186"/>
            <a:ext cx="8213789" cy="1280838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도로 용량과 차량 활용도 간 연관성을 기반으로 </a:t>
            </a:r>
            <a:br>
              <a:rPr lang="en-US" altLang="ko-KR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도로 설계와 차량 운영 계획을 통합적으로 고려해야 함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1506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ABDEC77A-7DD9-28E8-D01C-11D6FE39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79" y="2628900"/>
            <a:ext cx="5638800" cy="2774504"/>
          </a:xfrm>
          <a:prstGeom prst="round2SameRect">
            <a:avLst>
              <a:gd name="adj1" fmla="val 11959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303E67F1-6207-7021-F032-A4201F3A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79" y="5410956"/>
            <a:ext cx="5638800" cy="2774504"/>
          </a:xfrm>
          <a:prstGeom prst="round2SameRect">
            <a:avLst>
              <a:gd name="adj1" fmla="val 0"/>
              <a:gd name="adj2" fmla="val 99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9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A930-5243-2BAD-1310-DEE083CB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BCD39D-F64D-DC8A-3ADA-4B5CC4793AD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9B84ED2-D5A7-34FC-7ECE-13D165B122C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F3D98EB-5E1A-62A6-656C-D09B57E457D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08FAD150-EC47-3B54-D7D2-DCEFB063C3D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CD11467-0B20-56AE-FBCA-E1926F92406D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향후 과제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061298-9CE0-B00B-49BF-DDE0CE8BAE2A}"/>
              </a:ext>
            </a:extLst>
          </p:cNvPr>
          <p:cNvSpPr/>
          <p:nvPr/>
        </p:nvSpPr>
        <p:spPr>
          <a:xfrm>
            <a:off x="1143000" y="2171701"/>
            <a:ext cx="16002000" cy="6934198"/>
          </a:xfrm>
          <a:prstGeom prst="rect">
            <a:avLst/>
          </a:prstGeom>
          <a:solidFill>
            <a:srgbClr val="C5D0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D01B3B8-D9DB-A6E5-D066-320E6083784F}"/>
              </a:ext>
            </a:extLst>
          </p:cNvPr>
          <p:cNvSpPr txBox="1"/>
          <p:nvPr/>
        </p:nvSpPr>
        <p:spPr>
          <a:xfrm>
            <a:off x="7086600" y="2628900"/>
            <a:ext cx="9906000" cy="6432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주차 공간 수요 데이터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 단지 내 주차 공간 수요와 공급 간의 불균형을 파악해, 공유차량 전용 주차구역 배치 계획을 수립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 공간 사용 현황 데이터를 수집 및 분석하여 공유차량의 적정 주차 공간 비율을 산정.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단지별 주차장 설계와 공유차량 이용 특성을 연계한 맞춤형 운영 전략 개발.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이용 패턴 분석</a:t>
            </a:r>
            <a:endParaRPr lang="en-US" altLang="ko-KR" sz="1800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시간대별, 요일별 차량 이용 패턴을 분석해 이용 수요 변화에 대응하는 차량 배치 및 관리 방안 마련.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 데이터에 기초한 시계열 분석을 통해 피크 타임 예측 및 차량 수 조정.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다양한 주택 유형(행복주택, 통합공공임대 등)별 차량 이용 패턴 차이를 반영한 배치 계획 수립.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행정동별 차량 보유 비율과의 연계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차량 보유 비율 데이터를 활용해 공유차량의 보완 역할 극대화.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낮은 지역에 공유차량을 우선적으로 배치하여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형평성 제고.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높은 지역에서는 기존 차량 소유와 공유 서비스 간 상호작용 분석을 통해 중복 수요 최소화.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대중교통 이용률 및 이동거리 데이터 활용</a:t>
            </a:r>
            <a:endParaRPr lang="en-US" altLang="ko-KR" sz="1800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이용이 어려운 지역에서 공유차량이 대체 교통수단으로 활용될 수 있도록 지원 방안 설계.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접근성이 낮은 지역에서 공유차량 이용률을 높이기 위한 홍보 및 인센티브 정책 도입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.이동거리 데이터 분석을 통해 공유차량의 최적 이동 경로와 서비스 범위 설계.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3556" name="Picture 4" descr="Big Data and Transport – INNOVATION CENTER FOR ENERGY AND TRANSPORTATION">
            <a:extLst>
              <a:ext uri="{FF2B5EF4-FFF2-40B4-BE49-F238E27FC236}">
                <a16:creationId xmlns:a16="http://schemas.microsoft.com/office/drawing/2014/main" id="{0F3AFDF5-C433-CC5B-9409-217953011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43" r="16732" b="-143"/>
          <a:stretch/>
        </p:blipFill>
        <p:spPr bwMode="auto">
          <a:xfrm>
            <a:off x="1600200" y="2714307"/>
            <a:ext cx="5191692" cy="5858193"/>
          </a:xfrm>
          <a:prstGeom prst="roundRect">
            <a:avLst>
              <a:gd name="adj" fmla="val 100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29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4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5171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2659-95B6-58CD-108F-96F95FA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29C004EA-538B-F1F5-CBB9-2CFD08A2919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E3C2E55-7207-7735-D9C9-5ACF19AD92F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4E5428D-3F2A-7331-FC70-80D13242BE0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BAB1586-13A8-8AFC-3C21-0B00DC95A1A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929DB11-5F2A-FFD6-AEE9-77A5EB43266C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altLang="ko-KR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 및 목표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A959FA61-B8B6-EB0C-BF26-5041A78AA5AB}"/>
              </a:ext>
            </a:extLst>
          </p:cNvPr>
          <p:cNvSpPr txBox="1"/>
          <p:nvPr/>
        </p:nvSpPr>
        <p:spPr>
          <a:xfrm>
            <a:off x="2309363" y="6186134"/>
            <a:ext cx="5043835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데이터 및 공공주택 단지 내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</a:t>
            </a:r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이용현황 분석 활용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F10C1DBC-7C66-EF14-812E-4276D36E5F7C}"/>
              </a:ext>
            </a:extLst>
          </p:cNvPr>
          <p:cNvSpPr txBox="1"/>
          <p:nvPr/>
        </p:nvSpPr>
        <p:spPr>
          <a:xfrm>
            <a:off x="9896249" y="6201522"/>
            <a:ext cx="6968541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새롭게 착수되는 하남시 교산 지구의 공공주택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공급 유형에 따른 공유차량</a:t>
            </a:r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적정규모 산정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B3968C1-21E5-7867-4210-17102F3BA783}"/>
              </a:ext>
            </a:extLst>
          </p:cNvPr>
          <p:cNvSpPr txBox="1"/>
          <p:nvPr/>
        </p:nvSpPr>
        <p:spPr>
          <a:xfrm>
            <a:off x="2446778" y="8399208"/>
            <a:ext cx="13394444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차량공유 사업계획 수립의 근거</a:t>
            </a:r>
            <a:r>
              <a:rPr lang="ko-KR" altLang="en-US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활용할 수 있는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예측모형 설계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 영향요인</a:t>
            </a:r>
            <a:r>
              <a:rPr lang="ko-KR" altLang="en-US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기반 </a:t>
            </a:r>
            <a:r>
              <a:rPr lang="ko-KR" altLang="en-US" sz="2800" b="1" dirty="0">
                <a:latin typeface="각진펜 Bold"/>
                <a:ea typeface="각진펜 Bold"/>
                <a:cs typeface="각진펜 Bold"/>
                <a:sym typeface="각진펜 Bold"/>
              </a:rPr>
              <a:t>차량공유사업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활성화 방안 제안</a:t>
            </a:r>
            <a:endParaRPr lang="en-US" altLang="ko-KR" sz="28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052" name="Picture 4" descr="개발컨셉 - 하남도시공사">
            <a:extLst>
              <a:ext uri="{FF2B5EF4-FFF2-40B4-BE49-F238E27FC236}">
                <a16:creationId xmlns:a16="http://schemas.microsoft.com/office/drawing/2014/main" id="{8F61CCA1-D2B2-1CB2-23C2-ABC29418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2379411"/>
            <a:ext cx="6339438" cy="37540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130583E-D020-2986-0D07-35955BD5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62" y="2379411"/>
            <a:ext cx="6339438" cy="3754061"/>
          </a:xfrm>
          <a:prstGeom prst="roundRect">
            <a:avLst/>
          </a:prstGeom>
        </p:spPr>
      </p:pic>
      <p:pic>
        <p:nvPicPr>
          <p:cNvPr id="28" name="Picture 8" descr="화성시 | 로고백과 위키 | Fandom">
            <a:extLst>
              <a:ext uri="{FF2B5EF4-FFF2-40B4-BE49-F238E27FC236}">
                <a16:creationId xmlns:a16="http://schemas.microsoft.com/office/drawing/2014/main" id="{BAE5FEAF-9528-71D8-AD3A-F0963F96F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98"/>
          <a:stretch/>
        </p:blipFill>
        <p:spPr bwMode="auto">
          <a:xfrm>
            <a:off x="3469860" y="3520367"/>
            <a:ext cx="1112595" cy="13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화성시 | 로고백과 위키 | Fandom">
            <a:extLst>
              <a:ext uri="{FF2B5EF4-FFF2-40B4-BE49-F238E27FC236}">
                <a16:creationId xmlns:a16="http://schemas.microsoft.com/office/drawing/2014/main" id="{12D8D976-ED26-45C2-B2C8-5243C1C12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/>
          <a:stretch/>
        </p:blipFill>
        <p:spPr bwMode="auto">
          <a:xfrm>
            <a:off x="4437420" y="3520367"/>
            <a:ext cx="1417394" cy="13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D1E50D-0FCC-9130-36FF-70EFD60ED1D7}"/>
              </a:ext>
            </a:extLst>
          </p:cNvPr>
          <p:cNvSpPr/>
          <p:nvPr/>
        </p:nvSpPr>
        <p:spPr>
          <a:xfrm>
            <a:off x="1371601" y="2171700"/>
            <a:ext cx="15502942" cy="527087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7BD7329-9F53-4BAE-4024-A75ECBC51DFF}"/>
              </a:ext>
            </a:extLst>
          </p:cNvPr>
          <p:cNvSpPr/>
          <p:nvPr/>
        </p:nvSpPr>
        <p:spPr>
          <a:xfrm rot="10800000">
            <a:off x="5762841" y="7647365"/>
            <a:ext cx="6720461" cy="620060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3F5D9E-D5B1-A5CF-9052-81BCC51466DB}"/>
              </a:ext>
            </a:extLst>
          </p:cNvPr>
          <p:cNvSpPr/>
          <p:nvPr/>
        </p:nvSpPr>
        <p:spPr>
          <a:xfrm rot="5400000">
            <a:off x="7528559" y="3855482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56FC9-D056-E43B-4DFD-D78C7E7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0D5AD9F6-5A75-1AE6-4015-DA8BCD535A6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3797C59B-02DB-EC38-E2F3-C2D7D45D319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554D25F-9B9A-2ED1-FD2B-385145B474C6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0314A0C1-0742-99A8-9E4F-BDF392EB49E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876DA6-212F-D90F-D2DB-180222E5998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선행연구 검토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92405CB-37D3-1628-8C83-200DC0B7C384}"/>
              </a:ext>
            </a:extLst>
          </p:cNvPr>
          <p:cNvSpPr txBox="1"/>
          <p:nvPr/>
        </p:nvSpPr>
        <p:spPr>
          <a:xfrm>
            <a:off x="518765" y="5101578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고준호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(2019)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자율주행 공유 자동차 도입에 따른 </a:t>
            </a:r>
            <a:endParaRPr lang="en-US" altLang="ko-KR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서울시 주차수요 변화 예측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29CA72E2-8621-4FE9-F810-4AEC0F906E50}"/>
              </a:ext>
            </a:extLst>
          </p:cNvPr>
          <p:cNvSpPr txBox="1"/>
          <p:nvPr/>
        </p:nvSpPr>
        <p:spPr>
          <a:xfrm>
            <a:off x="5635414" y="5120124"/>
            <a:ext cx="464820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자율주행 공유 자동차의 도입 비율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서울시의 주차 공간 공급 및 수요 데이터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 비율과 이용 패턴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이용률 및 이동 거리 데이터</a:t>
            </a: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7E9ACF3-F843-80E7-978C-7EBA013F6B49}"/>
              </a:ext>
            </a:extLst>
          </p:cNvPr>
          <p:cNvSpPr txBox="1"/>
          <p:nvPr/>
        </p:nvSpPr>
        <p:spPr>
          <a:xfrm>
            <a:off x="490356" y="7288715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김경옥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(2023)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마이크로 </a:t>
            </a:r>
            <a:r>
              <a:rPr lang="ko-KR" altLang="en-US" i="0" dirty="0" err="1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모빌리티</a:t>
            </a: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시스템의 도입 및 </a:t>
            </a:r>
            <a:endParaRPr lang="en-US" altLang="ko-KR" i="0" dirty="0"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운영을 위한 예측 시스템 개발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AEE2D72-3BF4-D5E6-3046-164D9F78F3EA}"/>
              </a:ext>
            </a:extLst>
          </p:cNvPr>
          <p:cNvSpPr txBox="1"/>
          <p:nvPr/>
        </p:nvSpPr>
        <p:spPr>
          <a:xfrm>
            <a:off x="5635414" y="7170324"/>
            <a:ext cx="464820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모빌리티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사용자의 이동 패턴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인구 통계 데이터 (나이, 소득, 직업 등)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날씨 정보 (기온, 강수량)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 및 기존 교통 네트워크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775FC3F-710C-6E26-2600-1988676205CB}"/>
              </a:ext>
            </a:extLst>
          </p:cNvPr>
          <p:cNvSpPr txBox="1"/>
          <p:nvPr/>
        </p:nvSpPr>
        <p:spPr>
          <a:xfrm>
            <a:off x="518765" y="3196578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여화수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(2019)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스마트도시를 위한 공유형 자율주행차량 </a:t>
            </a:r>
            <a:endParaRPr lang="en-US" altLang="ko-KR" i="0" dirty="0"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기반 교통시스템 구축 기술 개발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362B80D-847C-3F1C-A9B4-ED03B7F6F03E}"/>
              </a:ext>
            </a:extLst>
          </p:cNvPr>
          <p:cNvSpPr txBox="1"/>
          <p:nvPr/>
        </p:nvSpPr>
        <p:spPr>
          <a:xfrm>
            <a:off x="5635414" y="2950903"/>
            <a:ext cx="4648200" cy="18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상태 (혼잡도, 평균 속도)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차량의 배치 및 재배치 전략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호출 빈도 및 대기 시간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도시의 인구 밀도 및 주요 상업 지역 위치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연료비 및 차량 유지 비용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10CF9B8F-6269-C2C4-39F3-74F46288360F}"/>
              </a:ext>
            </a:extLst>
          </p:cNvPr>
          <p:cNvSpPr/>
          <p:nvPr/>
        </p:nvSpPr>
        <p:spPr>
          <a:xfrm>
            <a:off x="824304" y="4869933"/>
            <a:ext cx="924943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F7B3C0F-AEB2-B36F-DC1B-AECCAADCABE3}"/>
              </a:ext>
            </a:extLst>
          </p:cNvPr>
          <p:cNvSpPr/>
          <p:nvPr/>
        </p:nvSpPr>
        <p:spPr>
          <a:xfrm>
            <a:off x="824305" y="6831084"/>
            <a:ext cx="9249437" cy="1576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6D64350B-FED5-1A69-44B8-1CF5AA336BC8}"/>
              </a:ext>
            </a:extLst>
          </p:cNvPr>
          <p:cNvSpPr/>
          <p:nvPr/>
        </p:nvSpPr>
        <p:spPr>
          <a:xfrm flipH="1">
            <a:off x="5320102" y="2351048"/>
            <a:ext cx="853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EF4EA1D8-A8A4-14F3-3A81-2968352AEA14}"/>
              </a:ext>
            </a:extLst>
          </p:cNvPr>
          <p:cNvSpPr/>
          <p:nvPr/>
        </p:nvSpPr>
        <p:spPr>
          <a:xfrm flipH="1">
            <a:off x="10160449" y="2393401"/>
            <a:ext cx="8531" cy="664058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FA8D0B8D-3448-4835-4BC9-F04535C6CC64}"/>
              </a:ext>
            </a:extLst>
          </p:cNvPr>
          <p:cNvSpPr/>
          <p:nvPr/>
        </p:nvSpPr>
        <p:spPr>
          <a:xfrm flipH="1">
            <a:off x="708962" y="2351048"/>
            <a:ext cx="4767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910A12F4-15C0-4C2E-4417-4482D36D7472}"/>
              </a:ext>
            </a:extLst>
          </p:cNvPr>
          <p:cNvSpPr txBox="1"/>
          <p:nvPr/>
        </p:nvSpPr>
        <p:spPr>
          <a:xfrm>
            <a:off x="2116160" y="2477808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703AF66-F44E-8CEE-F03C-1DE0C3FDB3F4}"/>
              </a:ext>
            </a:extLst>
          </p:cNvPr>
          <p:cNvSpPr txBox="1"/>
          <p:nvPr/>
        </p:nvSpPr>
        <p:spPr>
          <a:xfrm>
            <a:off x="6908352" y="2480785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82F0A086-D096-9103-CBD1-01B3AD9D2C4A}"/>
              </a:ext>
            </a:extLst>
          </p:cNvPr>
          <p:cNvSpPr txBox="1"/>
          <p:nvPr/>
        </p:nvSpPr>
        <p:spPr>
          <a:xfrm>
            <a:off x="11506200" y="7429500"/>
            <a:ext cx="5881651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공유차량 관련 선행연구들을 검토하여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적정규모 예측모델에 활용될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주요 영향 변수 선정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DEC589E-6727-D679-8428-1A37B71DFC6C}"/>
              </a:ext>
            </a:extLst>
          </p:cNvPr>
          <p:cNvSpPr/>
          <p:nvPr/>
        </p:nvSpPr>
        <p:spPr>
          <a:xfrm>
            <a:off x="843342" y="2865233"/>
            <a:ext cx="924943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9DF24DEC-C710-8923-60EF-CE34D0F448B4}"/>
              </a:ext>
            </a:extLst>
          </p:cNvPr>
          <p:cNvSpPr/>
          <p:nvPr/>
        </p:nvSpPr>
        <p:spPr>
          <a:xfrm>
            <a:off x="756633" y="9029405"/>
            <a:ext cx="9412347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39F93456-D15F-FC2A-8745-E65D36D304E4}"/>
              </a:ext>
            </a:extLst>
          </p:cNvPr>
          <p:cNvSpPr/>
          <p:nvPr/>
        </p:nvSpPr>
        <p:spPr>
          <a:xfrm>
            <a:off x="743086" y="2324100"/>
            <a:ext cx="9425894" cy="3414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2E6D12D-7D7B-3410-4494-3E4003EF81DA}"/>
              </a:ext>
            </a:extLst>
          </p:cNvPr>
          <p:cNvSpPr/>
          <p:nvPr/>
        </p:nvSpPr>
        <p:spPr>
          <a:xfrm rot="5400000">
            <a:off x="7605757" y="5249696"/>
            <a:ext cx="6430522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1ADCD6-C27B-B9D0-6124-068BFFD63F49}"/>
              </a:ext>
            </a:extLst>
          </p:cNvPr>
          <p:cNvSpPr/>
          <p:nvPr/>
        </p:nvSpPr>
        <p:spPr>
          <a:xfrm>
            <a:off x="11452307" y="2311021"/>
            <a:ext cx="5992351" cy="6939070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53BA1297-B1AB-19A9-A385-B1799294312C}"/>
              </a:ext>
            </a:extLst>
          </p:cNvPr>
          <p:cNvSpPr txBox="1"/>
          <p:nvPr/>
        </p:nvSpPr>
        <p:spPr>
          <a:xfrm>
            <a:off x="12287290" y="3888770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688980-7BEE-F26B-ABA8-FD51CE9EE01D}"/>
              </a:ext>
            </a:extLst>
          </p:cNvPr>
          <p:cNvSpPr/>
          <p:nvPr/>
        </p:nvSpPr>
        <p:spPr>
          <a:xfrm>
            <a:off x="12175182" y="3372386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745BB4-01CD-DABD-A88C-AF64800E4084}"/>
              </a:ext>
            </a:extLst>
          </p:cNvPr>
          <p:cNvSpPr/>
          <p:nvPr/>
        </p:nvSpPr>
        <p:spPr>
          <a:xfrm>
            <a:off x="12175182" y="4808708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6642BBE-79E3-8C3F-EB2D-3C9E01C8E5E5}"/>
              </a:ext>
            </a:extLst>
          </p:cNvPr>
          <p:cNvSpPr txBox="1"/>
          <p:nvPr/>
        </p:nvSpPr>
        <p:spPr>
          <a:xfrm>
            <a:off x="12287290" y="5336099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주요상권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D247D-5DCF-D04A-190C-F59386FC2D95}"/>
              </a:ext>
            </a:extLst>
          </p:cNvPr>
          <p:cNvSpPr/>
          <p:nvPr/>
        </p:nvSpPr>
        <p:spPr>
          <a:xfrm>
            <a:off x="12162482" y="6215977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70C1ECEB-F681-B5D7-5E10-25A85883BC5C}"/>
              </a:ext>
            </a:extLst>
          </p:cNvPr>
          <p:cNvSpPr txBox="1"/>
          <p:nvPr/>
        </p:nvSpPr>
        <p:spPr>
          <a:xfrm>
            <a:off x="12287290" y="6786146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혼잡도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4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F5D4E-4B27-60EB-2B09-9D77577D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52D2BE69-D2AE-DCC1-56AC-C058C72B97F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16E4C66-D867-C5EA-FC09-023DD978243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2C8383E-F87E-1B0D-6D57-AB8842091EF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C1D9400-BC14-2D41-E7D0-5FABA9651A2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93715A1-3C62-79AD-E376-449F3104F30E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절차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F04C5DB-7004-ED09-B87C-2FBFF15D5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2865" y="3404605"/>
            <a:ext cx="1444801" cy="12599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C7BEFC4-F32E-65A3-61E5-37F299AE0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4500" y="3007381"/>
            <a:ext cx="685799" cy="11430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29A413-F926-42DF-FFEF-4BBB4A37425F}"/>
              </a:ext>
            </a:extLst>
          </p:cNvPr>
          <p:cNvSpPr/>
          <p:nvPr/>
        </p:nvSpPr>
        <p:spPr>
          <a:xfrm>
            <a:off x="2667000" y="2253418"/>
            <a:ext cx="2743199" cy="2661482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FF2F156-4C8B-B1C9-FE6F-951FDE5D9997}"/>
              </a:ext>
            </a:extLst>
          </p:cNvPr>
          <p:cNvSpPr txBox="1"/>
          <p:nvPr/>
        </p:nvSpPr>
        <p:spPr>
          <a:xfrm>
            <a:off x="2809874" y="2284074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869901D-EF1F-4005-24CC-DF5C27296C5F}"/>
              </a:ext>
            </a:extLst>
          </p:cNvPr>
          <p:cNvCxnSpPr/>
          <p:nvPr/>
        </p:nvCxnSpPr>
        <p:spPr>
          <a:xfrm>
            <a:off x="2838448" y="2860499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6">
            <a:extLst>
              <a:ext uri="{FF2B5EF4-FFF2-40B4-BE49-F238E27FC236}">
                <a16:creationId xmlns:a16="http://schemas.microsoft.com/office/drawing/2014/main" id="{8B40C59A-C885-E7B2-A9C5-2E3098BA3BCD}"/>
              </a:ext>
            </a:extLst>
          </p:cNvPr>
          <p:cNvSpPr txBox="1"/>
          <p:nvPr/>
        </p:nvSpPr>
        <p:spPr>
          <a:xfrm>
            <a:off x="2781299" y="3091618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2E011B7-DCA9-213C-A5E4-A5E3FA1105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675" y="3007382"/>
            <a:ext cx="685799" cy="1143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24A1AC3-C529-E9F3-7507-57C3E4E65511}"/>
              </a:ext>
            </a:extLst>
          </p:cNvPr>
          <p:cNvSpPr/>
          <p:nvPr/>
        </p:nvSpPr>
        <p:spPr>
          <a:xfrm>
            <a:off x="6296026" y="2253418"/>
            <a:ext cx="2743199" cy="2661481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FD2F3A83-565F-40A1-9FE7-7EDB8C96A897}"/>
              </a:ext>
            </a:extLst>
          </p:cNvPr>
          <p:cNvSpPr txBox="1"/>
          <p:nvPr/>
        </p:nvSpPr>
        <p:spPr>
          <a:xfrm>
            <a:off x="6438900" y="2284074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탐색적 데이터 분석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DDABAF-C597-9F6D-8810-439FA5C314CA}"/>
              </a:ext>
            </a:extLst>
          </p:cNvPr>
          <p:cNvCxnSpPr/>
          <p:nvPr/>
        </p:nvCxnSpPr>
        <p:spPr>
          <a:xfrm>
            <a:off x="6467474" y="2860499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6">
            <a:extLst>
              <a:ext uri="{FF2B5EF4-FFF2-40B4-BE49-F238E27FC236}">
                <a16:creationId xmlns:a16="http://schemas.microsoft.com/office/drawing/2014/main" id="{3791AB04-D703-A080-F6CA-6B818B76F2F9}"/>
              </a:ext>
            </a:extLst>
          </p:cNvPr>
          <p:cNvSpPr txBox="1"/>
          <p:nvPr/>
        </p:nvSpPr>
        <p:spPr>
          <a:xfrm>
            <a:off x="6542528" y="3091618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시각화를 통한 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 시각화를 통한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공간적 분포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변수 검토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C9E685E-4B3A-1F41-8602-9347C4A0B8CD}"/>
              </a:ext>
            </a:extLst>
          </p:cNvPr>
          <p:cNvSpPr/>
          <p:nvPr/>
        </p:nvSpPr>
        <p:spPr>
          <a:xfrm>
            <a:off x="9944099" y="2253418"/>
            <a:ext cx="2743199" cy="2661481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E0DB54D9-FC54-4488-80FC-29FDB759CF51}"/>
              </a:ext>
            </a:extLst>
          </p:cNvPr>
          <p:cNvSpPr txBox="1"/>
          <p:nvPr/>
        </p:nvSpPr>
        <p:spPr>
          <a:xfrm>
            <a:off x="10058399" y="2284074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5B12FD9-14B0-A7EA-8EC3-DC163FE20DE5}"/>
              </a:ext>
            </a:extLst>
          </p:cNvPr>
          <p:cNvCxnSpPr/>
          <p:nvPr/>
        </p:nvCxnSpPr>
        <p:spPr>
          <a:xfrm>
            <a:off x="10115547" y="2860499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6">
            <a:extLst>
              <a:ext uri="{FF2B5EF4-FFF2-40B4-BE49-F238E27FC236}">
                <a16:creationId xmlns:a16="http://schemas.microsoft.com/office/drawing/2014/main" id="{94093295-17E8-7360-7CE7-27EC9011D827}"/>
              </a:ext>
            </a:extLst>
          </p:cNvPr>
          <p:cNvSpPr txBox="1"/>
          <p:nvPr/>
        </p:nvSpPr>
        <p:spPr>
          <a:xfrm>
            <a:off x="10100689" y="3244018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산정을 위한 데이터 필터링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입력에 적합한 데이터로 변환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7271D05-0308-C25A-AC91-14D93D994E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430440" y="6660610"/>
            <a:ext cx="1444801" cy="12966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CBA3C24-1784-CC52-10A2-19385B66C59E}"/>
              </a:ext>
            </a:extLst>
          </p:cNvPr>
          <p:cNvSpPr/>
          <p:nvPr/>
        </p:nvSpPr>
        <p:spPr>
          <a:xfrm>
            <a:off x="13113243" y="4457700"/>
            <a:ext cx="2743199" cy="2323043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26">
            <a:extLst>
              <a:ext uri="{FF2B5EF4-FFF2-40B4-BE49-F238E27FC236}">
                <a16:creationId xmlns:a16="http://schemas.microsoft.com/office/drawing/2014/main" id="{8F2676AD-523A-D92E-938E-A6193137BED5}"/>
              </a:ext>
            </a:extLst>
          </p:cNvPr>
          <p:cNvSpPr txBox="1"/>
          <p:nvPr/>
        </p:nvSpPr>
        <p:spPr>
          <a:xfrm>
            <a:off x="13227542" y="4421039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모델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0C42375-720F-71EA-BB48-B7920D831C69}"/>
              </a:ext>
            </a:extLst>
          </p:cNvPr>
          <p:cNvCxnSpPr/>
          <p:nvPr/>
        </p:nvCxnSpPr>
        <p:spPr>
          <a:xfrm>
            <a:off x="13284691" y="4991100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26">
            <a:extLst>
              <a:ext uri="{FF2B5EF4-FFF2-40B4-BE49-F238E27FC236}">
                <a16:creationId xmlns:a16="http://schemas.microsoft.com/office/drawing/2014/main" id="{AAC3F4A7-B0EA-7A4F-EAEA-9ED9B53DB493}"/>
              </a:ext>
            </a:extLst>
          </p:cNvPr>
          <p:cNvSpPr txBox="1"/>
          <p:nvPr/>
        </p:nvSpPr>
        <p:spPr>
          <a:xfrm>
            <a:off x="13227542" y="5468451"/>
            <a:ext cx="2514600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목표 해결을 위한 모델 선정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79EBEF9-E427-BAE4-8011-3E9286C83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4500" y="7198381"/>
            <a:ext cx="685799" cy="1143000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C3F96E-0300-BCAA-666D-E88A9624929E}"/>
              </a:ext>
            </a:extLst>
          </p:cNvPr>
          <p:cNvSpPr/>
          <p:nvPr/>
        </p:nvSpPr>
        <p:spPr>
          <a:xfrm>
            <a:off x="2667000" y="6444419"/>
            <a:ext cx="2743199" cy="2661481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93C141D3-5A54-157F-C558-CA2CA00BEB69}"/>
              </a:ext>
            </a:extLst>
          </p:cNvPr>
          <p:cNvSpPr txBox="1"/>
          <p:nvPr/>
        </p:nvSpPr>
        <p:spPr>
          <a:xfrm>
            <a:off x="2809874" y="6475075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및 분석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32E4FB-2C5D-633C-47A8-B3A513E4D723}"/>
              </a:ext>
            </a:extLst>
          </p:cNvPr>
          <p:cNvCxnSpPr/>
          <p:nvPr/>
        </p:nvCxnSpPr>
        <p:spPr>
          <a:xfrm>
            <a:off x="2838448" y="7051500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26">
            <a:extLst>
              <a:ext uri="{FF2B5EF4-FFF2-40B4-BE49-F238E27FC236}">
                <a16:creationId xmlns:a16="http://schemas.microsoft.com/office/drawing/2014/main" id="{EEA6A677-0EFD-5B43-134F-DAA5784C5ABA}"/>
              </a:ext>
            </a:extLst>
          </p:cNvPr>
          <p:cNvSpPr txBox="1"/>
          <p:nvPr/>
        </p:nvSpPr>
        <p:spPr>
          <a:xfrm>
            <a:off x="2809874" y="7468858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예측 결과 해석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예측 결과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특이사항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715D72E-145E-F6D2-7E49-3E13AB76D4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675" y="7198382"/>
            <a:ext cx="685799" cy="1143000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64F80CD-A04C-0F14-3AF7-F44744E09D21}"/>
              </a:ext>
            </a:extLst>
          </p:cNvPr>
          <p:cNvSpPr/>
          <p:nvPr/>
        </p:nvSpPr>
        <p:spPr>
          <a:xfrm>
            <a:off x="6296026" y="6444419"/>
            <a:ext cx="2743199" cy="2661481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26">
            <a:extLst>
              <a:ext uri="{FF2B5EF4-FFF2-40B4-BE49-F238E27FC236}">
                <a16:creationId xmlns:a16="http://schemas.microsoft.com/office/drawing/2014/main" id="{E859A813-0CDA-A131-E3FB-B0FC0A02EC1A}"/>
              </a:ext>
            </a:extLst>
          </p:cNvPr>
          <p:cNvSpPr txBox="1"/>
          <p:nvPr/>
        </p:nvSpPr>
        <p:spPr>
          <a:xfrm>
            <a:off x="6438900" y="6475075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6.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정립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6ED5E3E-0633-378B-C967-D965B8C90957}"/>
              </a:ext>
            </a:extLst>
          </p:cNvPr>
          <p:cNvCxnSpPr/>
          <p:nvPr/>
        </p:nvCxnSpPr>
        <p:spPr>
          <a:xfrm>
            <a:off x="6467474" y="7051500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26">
            <a:extLst>
              <a:ext uri="{FF2B5EF4-FFF2-40B4-BE49-F238E27FC236}">
                <a16:creationId xmlns:a16="http://schemas.microsoft.com/office/drawing/2014/main" id="{1E0116C6-AB9D-98EF-4AA5-50AE9804AE93}"/>
              </a:ext>
            </a:extLst>
          </p:cNvPr>
          <p:cNvSpPr txBox="1"/>
          <p:nvPr/>
        </p:nvSpPr>
        <p:spPr>
          <a:xfrm>
            <a:off x="6522830" y="7335553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실제 예측을 위한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조건 준비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예측 데이터를 모델 입력에 적합한 데이터로 변환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4AD1347-8F17-2C6A-92CD-B1F90A192F82}"/>
              </a:ext>
            </a:extLst>
          </p:cNvPr>
          <p:cNvSpPr/>
          <p:nvPr/>
        </p:nvSpPr>
        <p:spPr>
          <a:xfrm>
            <a:off x="9944099" y="6444419"/>
            <a:ext cx="2743199" cy="2661481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36F69B7C-64A1-FBAB-6B75-C411F7CDE072}"/>
              </a:ext>
            </a:extLst>
          </p:cNvPr>
          <p:cNvSpPr txBox="1"/>
          <p:nvPr/>
        </p:nvSpPr>
        <p:spPr>
          <a:xfrm>
            <a:off x="10058399" y="6475075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A4D55E2-4F26-370D-AA9E-87469504022B}"/>
              </a:ext>
            </a:extLst>
          </p:cNvPr>
          <p:cNvCxnSpPr/>
          <p:nvPr/>
        </p:nvCxnSpPr>
        <p:spPr>
          <a:xfrm>
            <a:off x="10115547" y="7051500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6">
            <a:extLst>
              <a:ext uri="{FF2B5EF4-FFF2-40B4-BE49-F238E27FC236}">
                <a16:creationId xmlns:a16="http://schemas.microsoft.com/office/drawing/2014/main" id="{3A722FC8-2AE4-29B7-0DC9-B45C808D537E}"/>
              </a:ext>
            </a:extLst>
          </p:cNvPr>
          <p:cNvSpPr txBox="1"/>
          <p:nvPr/>
        </p:nvSpPr>
        <p:spPr>
          <a:xfrm>
            <a:off x="10177319" y="7546687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구축된 데이터 학습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성능 평가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예측 결과 평가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7527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2135-2696-2F34-AD3D-3944694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5589624-F814-B49B-1E47-8B76146E4413}"/>
              </a:ext>
            </a:extLst>
          </p:cNvPr>
          <p:cNvGrpSpPr/>
          <p:nvPr/>
        </p:nvGrpSpPr>
        <p:grpSpPr>
          <a:xfrm>
            <a:off x="471835" y="469087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C876E8E-AF62-1D83-84F6-59D71DCA08B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FFB5662-16D0-C4E1-ED44-F0F5B939DAE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C60A401-8F79-ECE7-CF46-DDCAA6B9E5D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D429646-D0FC-FC6C-10A9-A426A6398941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데이터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5BBB1A-AB55-5BC6-B625-BC8435AF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83718"/>
              </p:ext>
            </p:extLst>
          </p:nvPr>
        </p:nvGraphicFramePr>
        <p:xfrm>
          <a:off x="1219200" y="2095500"/>
          <a:ext cx="15849600" cy="723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473">
                  <a:extLst>
                    <a:ext uri="{9D8B030D-6E8A-4147-A177-3AD203B41FA5}">
                      <a16:colId xmlns:a16="http://schemas.microsoft.com/office/drawing/2014/main" val="2602501443"/>
                    </a:ext>
                  </a:extLst>
                </a:gridCol>
                <a:gridCol w="3307230">
                  <a:extLst>
                    <a:ext uri="{9D8B030D-6E8A-4147-A177-3AD203B41FA5}">
                      <a16:colId xmlns:a16="http://schemas.microsoft.com/office/drawing/2014/main" val="2500062907"/>
                    </a:ext>
                  </a:extLst>
                </a:gridCol>
                <a:gridCol w="6360059">
                  <a:extLst>
                    <a:ext uri="{9D8B030D-6E8A-4147-A177-3AD203B41FA5}">
                      <a16:colId xmlns:a16="http://schemas.microsoft.com/office/drawing/2014/main" val="3558889695"/>
                    </a:ext>
                  </a:extLst>
                </a:gridCol>
                <a:gridCol w="4324838">
                  <a:extLst>
                    <a:ext uri="{9D8B030D-6E8A-4147-A177-3AD203B41FA5}">
                      <a16:colId xmlns:a16="http://schemas.microsoft.com/office/drawing/2014/main" val="2422804350"/>
                    </a:ext>
                  </a:extLst>
                </a:gridCol>
              </a:tblGrid>
              <a:tr h="626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선정 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24487"/>
                  </a:ext>
                </a:extLst>
              </a:tr>
              <a:tr h="74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종속변수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화성시</a:t>
                      </a:r>
                      <a:r>
                        <a:rPr lang="en-US" altLang="ko-KR" sz="1800" b="0" dirty="0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 하남시 공유차량 이용현황</a:t>
                      </a:r>
                      <a:endParaRPr lang="en-US" altLang="ko-KR" sz="1800" b="0" dirty="0">
                        <a:solidFill>
                          <a:srgbClr val="000000"/>
                        </a:solidFill>
                        <a:latin typeface="각진펜" panose="020B0600000101010101" charset="-127"/>
                        <a:ea typeface="각진펜" panose="020B0600000101010101" charset="-127"/>
                        <a:cs typeface="각진펜 Bold"/>
                        <a:sym typeface="각진펜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이용규모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02751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인구적 특성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인구통계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세대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성별 등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4132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성연령별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인근 유동인구의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2267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지역적 특성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308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</a:t>
                      </a:r>
                      <a:r>
                        <a:rPr lang="ko-KR" altLang="en-US" b="0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세대수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 및 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공공주택 임대 정보 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특성의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7818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교통적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 특성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대중교통시설 접근성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버스정류장 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지하철역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교통시설 접근성의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2107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혼잡도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상세도로망 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0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추정교통량</a:t>
                      </a: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상태의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466775"/>
                  </a:ext>
                </a:extLst>
              </a:tr>
              <a:tr h="75853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기타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 경계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센서스용 행정구역 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공간분석 및 시각화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89364"/>
                  </a:ext>
                </a:extLst>
              </a:tr>
              <a:tr h="75853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대상구역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대상구역도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하남교산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목표 정보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8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F51E7-4F5E-29D1-4B5B-F98DB53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9B4A5E0-38E6-8634-F5E1-2E2BAC14B9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B6C5B72-3077-7967-5932-873A1F6940E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D39FD500-2D7F-662A-A82D-0DBB27DBDFF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AE0E267-0175-88A5-4F9E-4D4844BAC42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9EE0DFB-E149-9891-8CF7-B0789518237D}"/>
              </a:ext>
            </a:extLst>
          </p:cNvPr>
          <p:cNvSpPr txBox="1"/>
          <p:nvPr/>
        </p:nvSpPr>
        <p:spPr>
          <a:xfrm>
            <a:off x="969259" y="647700"/>
            <a:ext cx="13838487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DDD9133-0C70-C4A8-0D54-9D0672F23A0E}"/>
              </a:ext>
            </a:extLst>
          </p:cNvPr>
          <p:cNvSpPr txBox="1"/>
          <p:nvPr/>
        </p:nvSpPr>
        <p:spPr>
          <a:xfrm>
            <a:off x="457200" y="240030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DFE025E-F516-F42E-288A-E546A2951A46}"/>
              </a:ext>
            </a:extLst>
          </p:cNvPr>
          <p:cNvSpPr/>
          <p:nvPr/>
        </p:nvSpPr>
        <p:spPr>
          <a:xfrm rot="5400000">
            <a:off x="7807249" y="4186512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E4809-DFD0-E5DE-8E3C-E30917F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008192"/>
            <a:ext cx="2105143" cy="1660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560E5-DB5D-BBEC-6436-123DF031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223" y="7008191"/>
            <a:ext cx="2105143" cy="16653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4264-7883-589E-78D2-0045DB451945}"/>
              </a:ext>
            </a:extLst>
          </p:cNvPr>
          <p:cNvSpPr/>
          <p:nvPr/>
        </p:nvSpPr>
        <p:spPr>
          <a:xfrm>
            <a:off x="1650842" y="286550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39FDF-BC95-E5E4-C91C-46D707595171}"/>
              </a:ext>
            </a:extLst>
          </p:cNvPr>
          <p:cNvSpPr txBox="1"/>
          <p:nvPr/>
        </p:nvSpPr>
        <p:spPr>
          <a:xfrm>
            <a:off x="1797885" y="289584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이용건수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이용시간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배치차량</a:t>
            </a:r>
            <a:r>
              <a:rPr lang="en-US" altLang="ko-KR" b="1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153D2-15BB-5F85-451A-485663C58D09}"/>
              </a:ext>
            </a:extLst>
          </p:cNvPr>
          <p:cNvSpPr/>
          <p:nvPr/>
        </p:nvSpPr>
        <p:spPr>
          <a:xfrm>
            <a:off x="1663737" y="410656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038-1BC5-FAF5-9828-13714EA9C41A}"/>
              </a:ext>
            </a:extLst>
          </p:cNvPr>
          <p:cNvSpPr txBox="1"/>
          <p:nvPr/>
        </p:nvSpPr>
        <p:spPr>
          <a:xfrm>
            <a:off x="1797885" y="4084708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차량대수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보간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D93ED-C210-BACC-7554-45BD95CE0E40}"/>
              </a:ext>
            </a:extLst>
          </p:cNvPr>
          <p:cNvSpPr txBox="1"/>
          <p:nvPr/>
        </p:nvSpPr>
        <p:spPr>
          <a:xfrm>
            <a:off x="3810000" y="8910883"/>
            <a:ext cx="244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▲선형회귀를 사용한 차량대수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결측치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보간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C07FCF-60DB-88E6-BE40-4B8C12DFAB58}"/>
              </a:ext>
            </a:extLst>
          </p:cNvPr>
          <p:cNvSpPr/>
          <p:nvPr/>
        </p:nvSpPr>
        <p:spPr>
          <a:xfrm>
            <a:off x="1663737" y="529798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B77C0-1B58-6C0D-B0CC-213C6C56B86B}"/>
              </a:ext>
            </a:extLst>
          </p:cNvPr>
          <p:cNvSpPr txBox="1"/>
          <p:nvPr/>
        </p:nvSpPr>
        <p:spPr>
          <a:xfrm>
            <a:off x="1797885" y="5276033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14F229B-61FB-1FC4-0ECE-A69127674B60}"/>
              </a:ext>
            </a:extLst>
          </p:cNvPr>
          <p:cNvSpPr txBox="1"/>
          <p:nvPr/>
        </p:nvSpPr>
        <p:spPr>
          <a:xfrm>
            <a:off x="4245859" y="240030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임대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B54D1-6814-1AF9-FD70-C7E99D34571C}"/>
              </a:ext>
            </a:extLst>
          </p:cNvPr>
          <p:cNvSpPr/>
          <p:nvPr/>
        </p:nvSpPr>
        <p:spPr>
          <a:xfrm>
            <a:off x="5431204" y="28540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932B5-F979-5A3D-2A36-C668A0E7EF3E}"/>
              </a:ext>
            </a:extLst>
          </p:cNvPr>
          <p:cNvSpPr txBox="1"/>
          <p:nvPr/>
        </p:nvSpPr>
        <p:spPr>
          <a:xfrm>
            <a:off x="5578247" y="2884348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단지코드 </a:t>
            </a:r>
            <a:r>
              <a:rPr lang="ko-KR" altLang="en-US" sz="20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중복행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정보 병합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CDB37B-0361-1E35-0DD6-AA605E11419B}"/>
              </a:ext>
            </a:extLst>
          </p:cNvPr>
          <p:cNvSpPr/>
          <p:nvPr/>
        </p:nvSpPr>
        <p:spPr>
          <a:xfrm>
            <a:off x="5444099" y="40950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C261B-68B4-616B-5F38-CE3C63D0218D}"/>
              </a:ext>
            </a:extLst>
          </p:cNvPr>
          <p:cNvSpPr txBox="1"/>
          <p:nvPr/>
        </p:nvSpPr>
        <p:spPr>
          <a:xfrm>
            <a:off x="5578247" y="4123442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단지코드 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sz="2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5DB02-5527-3E09-1BA7-63D43138238D}"/>
              </a:ext>
            </a:extLst>
          </p:cNvPr>
          <p:cNvSpPr/>
          <p:nvPr/>
        </p:nvSpPr>
        <p:spPr>
          <a:xfrm>
            <a:off x="5444099" y="52864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5768AF-191B-27AD-26CC-AA04859C25F5}"/>
              </a:ext>
            </a:extLst>
          </p:cNvPr>
          <p:cNvSpPr txBox="1"/>
          <p:nvPr/>
        </p:nvSpPr>
        <p:spPr>
          <a:xfrm>
            <a:off x="5578247" y="5264537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793C14-30FB-AD10-0A15-97CC74744864}"/>
              </a:ext>
            </a:extLst>
          </p:cNvPr>
          <p:cNvSpPr/>
          <p:nvPr/>
        </p:nvSpPr>
        <p:spPr>
          <a:xfrm>
            <a:off x="1143000" y="2197089"/>
            <a:ext cx="7494015" cy="439420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37E648-BF2A-6F35-B9B7-0703722B0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79" y="4280024"/>
            <a:ext cx="677611" cy="6776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6F1EA6-6294-AB6C-841E-632B332E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782" y="2530788"/>
            <a:ext cx="5620031" cy="3805058"/>
          </a:xfrm>
          <a:prstGeom prst="round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F334B76-8CFD-1E33-E4CD-3821F6FE07F7}"/>
              </a:ext>
            </a:extLst>
          </p:cNvPr>
          <p:cNvCxnSpPr>
            <a:cxnSpLocks/>
          </p:cNvCxnSpPr>
          <p:nvPr/>
        </p:nvCxnSpPr>
        <p:spPr>
          <a:xfrm flipH="1">
            <a:off x="10798408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656670A-D52B-4643-EA02-7F6A9F3DD682}"/>
              </a:ext>
            </a:extLst>
          </p:cNvPr>
          <p:cNvCxnSpPr>
            <a:cxnSpLocks/>
          </p:cNvCxnSpPr>
          <p:nvPr/>
        </p:nvCxnSpPr>
        <p:spPr>
          <a:xfrm flipH="1">
            <a:off x="13572135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86BCD95-7932-60C9-FDAE-8A6B9E795A27}"/>
              </a:ext>
            </a:extLst>
          </p:cNvPr>
          <p:cNvSpPr/>
          <p:nvPr/>
        </p:nvSpPr>
        <p:spPr>
          <a:xfrm>
            <a:off x="14706998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6A60BC-EC29-6FD1-55AA-2973A00BED0A}"/>
              </a:ext>
            </a:extLst>
          </p:cNvPr>
          <p:cNvSpPr/>
          <p:nvPr/>
        </p:nvSpPr>
        <p:spPr>
          <a:xfrm>
            <a:off x="10544530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E2F9CBE-7213-14CB-79C9-1E9407E25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8" y="5676901"/>
            <a:ext cx="2666999" cy="266699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327BD3-7E35-6171-5F62-16C19E2C56F4}"/>
              </a:ext>
            </a:extLst>
          </p:cNvPr>
          <p:cNvCxnSpPr>
            <a:cxnSpLocks/>
          </p:cNvCxnSpPr>
          <p:nvPr/>
        </p:nvCxnSpPr>
        <p:spPr>
          <a:xfrm flipH="1" flipV="1">
            <a:off x="12309253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1C11CB-66FF-64B9-80D9-94B094A9F809}"/>
              </a:ext>
            </a:extLst>
          </p:cNvPr>
          <p:cNvSpPr txBox="1"/>
          <p:nvPr/>
        </p:nvSpPr>
        <p:spPr>
          <a:xfrm>
            <a:off x="14706998" y="7400194"/>
            <a:ext cx="137514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공유차량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이용건수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높이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)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6BF0BE-A69D-86BC-0536-F7E6E1DCB9D2}"/>
              </a:ext>
            </a:extLst>
          </p:cNvPr>
          <p:cNvSpPr/>
          <p:nvPr/>
        </p:nvSpPr>
        <p:spPr>
          <a:xfrm>
            <a:off x="11827107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7AB9-3E34-6314-7E46-319408F27EF9}"/>
              </a:ext>
            </a:extLst>
          </p:cNvPr>
          <p:cNvSpPr txBox="1"/>
          <p:nvPr/>
        </p:nvSpPr>
        <p:spPr>
          <a:xfrm>
            <a:off x="12362906" y="8799341"/>
            <a:ext cx="244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공유차량 이용건수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FC825-F2B2-2FE2-95C8-99415B5E4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6189" y="7008191"/>
            <a:ext cx="2105144" cy="1660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D06721-9E49-050D-8E28-16B90276A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279" y="7008191"/>
            <a:ext cx="2105143" cy="16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F1016-753B-2FE9-3C43-8B18234B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81DCC5F8-8D90-4F6B-A666-C3642885AB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3349A16-6C17-C764-56A3-3348F6BF413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8291F58-9585-271D-2342-BAE329C474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FB9BC3E-6006-7547-B824-7C2BB10CFEA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3551373-B78C-C60E-96F4-E869C49F6DC3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4324EC9-B6E2-1C90-1195-E204665880BB}"/>
              </a:ext>
            </a:extLst>
          </p:cNvPr>
          <p:cNvSpPr/>
          <p:nvPr/>
        </p:nvSpPr>
        <p:spPr>
          <a:xfrm>
            <a:off x="1143000" y="2197089"/>
            <a:ext cx="7772400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26">
            <a:extLst>
              <a:ext uri="{FF2B5EF4-FFF2-40B4-BE49-F238E27FC236}">
                <a16:creationId xmlns:a16="http://schemas.microsoft.com/office/drawing/2014/main" id="{261FB16D-5864-4C37-F28C-8CAA5F273209}"/>
              </a:ext>
            </a:extLst>
          </p:cNvPr>
          <p:cNvSpPr txBox="1"/>
          <p:nvPr/>
        </p:nvSpPr>
        <p:spPr>
          <a:xfrm>
            <a:off x="1601724" y="8671526"/>
            <a:ext cx="6780277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행복주택 </a:t>
            </a:r>
            <a:r>
              <a:rPr lang="en-US" altLang="ko-KR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공공임대 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</a:rPr>
              <a:t>유형은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높은 평균 이용 건수 </a:t>
            </a:r>
            <a:r>
              <a:rPr lang="en-US" altLang="ko-KR" sz="2400" dirty="0"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시간을 나타내며</a:t>
            </a:r>
            <a:r>
              <a:rPr lang="en-US" altLang="ko-KR" sz="2400" dirty="0"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공유차량 이용이 활발</a:t>
            </a:r>
            <a:endParaRPr lang="en-US" altLang="ko-KR" sz="24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11B4BFD6-1AA6-8085-B55F-CD42692B0FA5}"/>
              </a:ext>
            </a:extLst>
          </p:cNvPr>
          <p:cNvSpPr txBox="1"/>
          <p:nvPr/>
        </p:nvSpPr>
        <p:spPr>
          <a:xfrm>
            <a:off x="2224187" y="2411972"/>
            <a:ext cx="569571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 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E7C89-9AB8-D4A5-4F8D-963F5213527E}"/>
              </a:ext>
            </a:extLst>
          </p:cNvPr>
          <p:cNvSpPr txBox="1"/>
          <p:nvPr/>
        </p:nvSpPr>
        <p:spPr>
          <a:xfrm>
            <a:off x="706582" y="6968843"/>
            <a:ext cx="87630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1,952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6,688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공공임대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1,305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3,870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821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2,871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영구임대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건수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803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평균 이용 시간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2,590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시간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82B98-8918-F4E2-B3D7-CE61CD9511BB}"/>
              </a:ext>
            </a:extLst>
          </p:cNvPr>
          <p:cNvSpPr txBox="1"/>
          <p:nvPr/>
        </p:nvSpPr>
        <p:spPr>
          <a:xfrm>
            <a:off x="9327574" y="6960061"/>
            <a:ext cx="915785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2.43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1,139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공공임대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1.56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약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1,305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0.71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763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+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영구임대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: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0.5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차량당 이용률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500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138B34-29AA-0802-44DB-F0C12E6D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719749"/>
            <a:ext cx="7467601" cy="4128887"/>
          </a:xfrm>
          <a:prstGeom prst="round2SameRect">
            <a:avLst>
              <a:gd name="adj1" fmla="val 0"/>
              <a:gd name="adj2" fmla="val 18776"/>
            </a:avLst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76ECAF-C293-92BC-B180-A2D28F99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198" y="2736768"/>
            <a:ext cx="7562523" cy="409910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21FD32-4917-6166-5B13-6248391A4CFA}"/>
              </a:ext>
            </a:extLst>
          </p:cNvPr>
          <p:cNvSpPr/>
          <p:nvPr/>
        </p:nvSpPr>
        <p:spPr>
          <a:xfrm>
            <a:off x="9448800" y="2214108"/>
            <a:ext cx="7772400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4F635-9781-658C-64F2-077DACEB9361}"/>
              </a:ext>
            </a:extLst>
          </p:cNvPr>
          <p:cNvSpPr txBox="1"/>
          <p:nvPr/>
        </p:nvSpPr>
        <p:spPr>
          <a:xfrm>
            <a:off x="10318439" y="2411971"/>
            <a:ext cx="600541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 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3FC8E7E1-A13C-B7A2-C85B-EA72024D9051}"/>
              </a:ext>
            </a:extLst>
          </p:cNvPr>
          <p:cNvSpPr txBox="1"/>
          <p:nvPr/>
        </p:nvSpPr>
        <p:spPr>
          <a:xfrm>
            <a:off x="9561160" y="8685081"/>
            <a:ext cx="7238238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행복주택 </a:t>
            </a:r>
            <a:r>
              <a:rPr lang="en-US" altLang="ko-KR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공공임대 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</a:rPr>
              <a:t>유형은</a:t>
            </a:r>
            <a:r>
              <a:rPr lang="ko-KR" altLang="en-US" sz="2400" dirty="0">
                <a:latin typeface="각진펜 Bold" panose="020B0600000101010101" charset="-127"/>
                <a:ea typeface="각진펜 Bold" panose="020B0600000101010101" charset="-127"/>
              </a:rPr>
              <a:t> 세대당 및 차량당 이용률이 모두 높아 </a:t>
            </a:r>
            <a:r>
              <a:rPr lang="ko-KR" altLang="en-US" sz="2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공유차량의 이용 효율성이 높음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43800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</TotalTime>
  <Words>3120</Words>
  <Application>Microsoft Office PowerPoint</Application>
  <PresentationFormat>사용자 지정</PresentationFormat>
  <Paragraphs>465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Arial</vt:lpstr>
      <vt:lpstr>Calibri</vt:lpstr>
      <vt:lpstr>각진펜</vt:lpstr>
      <vt:lpstr>윤고딕 Bold</vt:lpstr>
      <vt:lpstr>Wingdings</vt:lpstr>
      <vt:lpstr>맑은 고딕</vt:lpstr>
      <vt:lpstr>Cambria Math</vt:lpstr>
      <vt:lpstr>각진펜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69</cp:revision>
  <dcterms:created xsi:type="dcterms:W3CDTF">2006-08-16T00:00:00Z</dcterms:created>
  <dcterms:modified xsi:type="dcterms:W3CDTF">2025-01-03T08:42:29Z</dcterms:modified>
  <dc:identifier>DAGZv-4epXY</dc:identifier>
</cp:coreProperties>
</file>